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62" r:id="rId9"/>
    <p:sldId id="264" r:id="rId10"/>
    <p:sldId id="263" r:id="rId11"/>
    <p:sldId id="265" r:id="rId12"/>
    <p:sldId id="267" r:id="rId13"/>
    <p:sldId id="278" r:id="rId14"/>
    <p:sldId id="266" r:id="rId15"/>
    <p:sldId id="268" r:id="rId16"/>
    <p:sldId id="271" r:id="rId17"/>
    <p:sldId id="270" r:id="rId18"/>
    <p:sldId id="272" r:id="rId19"/>
    <p:sldId id="273" r:id="rId20"/>
    <p:sldId id="274" r:id="rId21"/>
    <p:sldId id="275" r:id="rId22"/>
    <p:sldId id="277" r:id="rId23"/>
    <p:sldId id="279" r:id="rId24"/>
    <p:sldId id="281" r:id="rId25"/>
    <p:sldId id="269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73C11B-43CC-4DB1-BB1C-76D879E3A835}" v="4" dt="2022-03-01T22:00:15.6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BDD76-21C6-4071-92F3-A81BF2285D6C}" type="datetimeFigureOut">
              <a:t>9/2/2022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49F61-8A39-41C0-8E9B-FF0B26BF59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24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(You can solve a 2 x 2 Rubik's cube using today's class)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49F61-8A39-41C0-8E9B-FF0B26BF592C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05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Checking connectivity: What is the degree of connectivity</a:t>
            </a:r>
          </a:p>
          <a:p>
            <a:r>
              <a:rPr lang="en-US" dirty="0">
                <a:cs typeface="Calibri"/>
              </a:rPr>
              <a:t>Planning: Solving puzzles in optimal way</a:t>
            </a:r>
          </a:p>
          <a:p>
            <a:r>
              <a:rPr lang="en-US" dirty="0">
                <a:cs typeface="Calibri"/>
              </a:rPr>
              <a:t>Connected components: number of pieces / components in a graph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49F61-8A39-41C0-8E9B-FF0B26BF592C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48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39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20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9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15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40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75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67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6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75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10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9/2/2022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75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ractice.geeksforgeeks.org/problems/bfs-traversal-of-graph/1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st.github.com/arsho/5a0e8670b328909b22b94069e157de5d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C7A2BB-E03E-436B-ABA5-3EBC8FB40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6DC0849-A033-4B02-97FE-B41AD9A86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ADCA7D-864A-49AD-B820-102F220EA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57E947-1347-4EB3-89EB-DF85D94E2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8B5FAB9-675C-4906-A39C-BCFD68929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C524971-DA3C-4B74-A99D-95CECD50C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DBDB683-BC6A-4522-82A5-C7457201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41560A9-0B55-472F-8261-6951E27C5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D874A14-7926-47E8-947C-904C98B0E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3E5598F-2EAC-49C0-B77B-95438A8ED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C8993AC-196C-48AC-BCE3-3E71814D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517F3CA-CF3E-4CD8-B001-2BDF09D76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5237402-E5C4-470B-955F-F3A886776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315EAA5-98ED-4276-880E-4E3789CEA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7F94794-653E-45B6-811B-8081788A0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82DE38F-FC85-4274-8C84-8E75162E6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4AF14C3-798E-4C02-A6B4-165D003D7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53D4C15-2F93-446B-AF2D-82072EC01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09026E7-4EC6-47AE-A989-318A5CA6B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6DEDA5A-47AA-4ED0-897C-C0B1873B6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061821F-242E-4E40-B305-9048634C0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0734AE8-EEDD-4DCB-9723-087DC2EC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6DB511B-1563-4336-AFBB-D561A7C0B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5CEC4A9-4067-4D92-A28E-EE8152717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B783B25-A3A3-45C4-B04C-A11644250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31178CD-3DE0-4C42-811C-7BC881FB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926C508-8BE5-4ACF-A219-09B5D995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B58DEC2-3409-477A-84B4-A5D297FB0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EE3E226-6EDA-4FC4-B670-9590DD5CE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BC874A8-EE7F-4F92-AAEA-40B18D939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23D647B-0C43-4C02-9BD2-A01859FD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6DE01B-DD35-4B52-A72E-57E60E226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218D3B53-4071-48E8-9CB1-4566DAFA0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2" y="2600449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25" y="746840"/>
            <a:ext cx="5402454" cy="2510445"/>
          </a:xfrm>
        </p:spPr>
        <p:txBody>
          <a:bodyPr>
            <a:normAutofit/>
          </a:bodyPr>
          <a:lstStyle/>
          <a:p>
            <a:r>
              <a:rPr lang="en-US" dirty="0"/>
              <a:t>Graph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25" y="3425899"/>
            <a:ext cx="5185297" cy="23097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Ahmedur Rahman Shovon</a:t>
            </a:r>
          </a:p>
          <a:p>
            <a:r>
              <a:rPr lang="en-US" dirty="0"/>
              <a:t>PhD (Student), CS</a:t>
            </a:r>
          </a:p>
          <a:p>
            <a:r>
              <a:rPr lang="en-US" dirty="0"/>
              <a:t>UAB</a:t>
            </a:r>
          </a:p>
        </p:txBody>
      </p:sp>
      <p:pic>
        <p:nvPicPr>
          <p:cNvPr id="4" name="Picture 3" descr="Abstract background green paper crossing">
            <a:extLst>
              <a:ext uri="{FF2B5EF4-FFF2-40B4-BE49-F238E27FC236}">
                <a16:creationId xmlns:a16="http://schemas.microsoft.com/office/drawing/2014/main" id="{072E4E37-25B0-4A51-B2A0-57773BD9F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9" r="22735" b="-3"/>
          <a:stretch/>
        </p:blipFill>
        <p:spPr>
          <a:xfrm>
            <a:off x="6062050" y="-1554"/>
            <a:ext cx="6120571" cy="685799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7ADF-77E8-45BE-B0D7-84814DC48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884C3-5D55-47F7-A1B8-93590D29B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For an undirected connected graph with </a:t>
            </a:r>
            <a:r>
              <a:rPr lang="en-US" i="1" dirty="0"/>
              <a:t>n </a:t>
            </a:r>
            <a:r>
              <a:rPr lang="en-US" dirty="0"/>
              <a:t>vertices and no parallel edge, what are the minimum and maximum numbers of edges?</a:t>
            </a:r>
            <a:endParaRPr lang="en-US" i="1" dirty="0"/>
          </a:p>
          <a:p>
            <a:pPr marL="685800" lvl="1" indent="-457200">
              <a:buClr>
                <a:srgbClr val="77B2AA"/>
              </a:buClr>
              <a:buAutoNum type="alphaLcParenR"/>
            </a:pPr>
            <a:r>
              <a:rPr lang="en-US" dirty="0"/>
              <a:t>Minimum number of edges = </a:t>
            </a:r>
            <a:r>
              <a:rPr lang="en-US" i="1" dirty="0"/>
              <a:t>n – 1</a:t>
            </a:r>
            <a:r>
              <a:rPr lang="en-US" dirty="0"/>
              <a:t>, maximum number of edges = </a:t>
            </a:r>
            <a:r>
              <a:rPr lang="en-US" i="1" dirty="0"/>
              <a:t>(n * (n - 1)) / 2</a:t>
            </a:r>
          </a:p>
          <a:p>
            <a:pPr marL="685800" lvl="1" indent="-457200">
              <a:buClr>
                <a:srgbClr val="77B2AA"/>
              </a:buClr>
              <a:buAutoNum type="alphaLcParenR"/>
            </a:pPr>
            <a:r>
              <a:rPr lang="en-US" dirty="0">
                <a:ea typeface="+mn-lt"/>
                <a:cs typeface="+mn-lt"/>
              </a:rPr>
              <a:t>Minimum number of edges = </a:t>
            </a:r>
            <a:r>
              <a:rPr lang="en-US" i="1" dirty="0">
                <a:ea typeface="+mn-lt"/>
                <a:cs typeface="+mn-lt"/>
              </a:rPr>
              <a:t>n – 1</a:t>
            </a:r>
            <a:r>
              <a:rPr lang="en-US" dirty="0">
                <a:ea typeface="+mn-lt"/>
                <a:cs typeface="+mn-lt"/>
              </a:rPr>
              <a:t>, maximum number of edges = </a:t>
            </a:r>
            <a:r>
              <a:rPr lang="en-US" i="1" dirty="0">
                <a:ea typeface="+mn-lt"/>
                <a:cs typeface="+mn-lt"/>
              </a:rPr>
              <a:t>n</a:t>
            </a:r>
            <a:r>
              <a:rPr lang="en-US" i="1" baseline="30000" dirty="0">
                <a:ea typeface="+mn-lt"/>
                <a:cs typeface="+mn-lt"/>
              </a:rPr>
              <a:t>2</a:t>
            </a:r>
            <a:endParaRPr lang="en-US" baseline="30000" dirty="0">
              <a:ea typeface="+mn-lt"/>
              <a:cs typeface="+mn-lt"/>
            </a:endParaRPr>
          </a:p>
          <a:p>
            <a:pPr marL="685800" lvl="1" indent="-457200">
              <a:buClr>
                <a:srgbClr val="77B2AA"/>
              </a:buClr>
              <a:buAutoNum type="alphaLcParenR"/>
            </a:pPr>
            <a:r>
              <a:rPr lang="en-US" dirty="0">
                <a:ea typeface="+mn-lt"/>
                <a:cs typeface="+mn-lt"/>
              </a:rPr>
              <a:t>Minimum number of edges = </a:t>
            </a:r>
            <a:r>
              <a:rPr lang="en-US" i="1" dirty="0">
                <a:ea typeface="+mn-lt"/>
                <a:cs typeface="+mn-lt"/>
              </a:rPr>
              <a:t>n</a:t>
            </a:r>
            <a:r>
              <a:rPr lang="en-US" dirty="0">
                <a:ea typeface="+mn-lt"/>
                <a:cs typeface="+mn-lt"/>
              </a:rPr>
              <a:t>, maximum number of edges = </a:t>
            </a:r>
            <a:r>
              <a:rPr lang="en-US" i="1" dirty="0">
                <a:ea typeface="+mn-lt"/>
                <a:cs typeface="+mn-lt"/>
              </a:rPr>
              <a:t>2</a:t>
            </a:r>
            <a:r>
              <a:rPr lang="en-US" i="1" baseline="30000" dirty="0">
                <a:ea typeface="+mn-lt"/>
                <a:cs typeface="+mn-lt"/>
              </a:rPr>
              <a:t>n</a:t>
            </a:r>
          </a:p>
          <a:p>
            <a:pPr marL="685800" lvl="1" indent="-457200">
              <a:buClr>
                <a:srgbClr val="77B2AA"/>
              </a:buClr>
              <a:buAutoNum type="alphaLcParenR"/>
            </a:pPr>
            <a:r>
              <a:rPr lang="en-US" dirty="0">
                <a:ea typeface="+mn-lt"/>
                <a:cs typeface="+mn-lt"/>
              </a:rPr>
              <a:t>Minimum number of edges = </a:t>
            </a:r>
            <a:r>
              <a:rPr lang="en-US" i="1" dirty="0">
                <a:ea typeface="+mn-lt"/>
                <a:cs typeface="+mn-lt"/>
              </a:rPr>
              <a:t>n – 1</a:t>
            </a:r>
            <a:r>
              <a:rPr lang="en-US" dirty="0">
                <a:ea typeface="+mn-lt"/>
                <a:cs typeface="+mn-lt"/>
              </a:rPr>
              <a:t>, maximum number of edges = </a:t>
            </a:r>
            <a:r>
              <a:rPr lang="en-US" i="1" dirty="0" err="1">
                <a:ea typeface="+mn-lt"/>
                <a:cs typeface="+mn-lt"/>
              </a:rPr>
              <a:t>n</a:t>
            </a:r>
            <a:r>
              <a:rPr lang="en-US" i="1" baseline="30000" dirty="0" err="1">
                <a:ea typeface="+mn-lt"/>
                <a:cs typeface="+mn-lt"/>
              </a:rPr>
              <a:t>n</a:t>
            </a:r>
            <a:endParaRPr lang="en-US" baseline="30000" dirty="0" err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6847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257C0-002A-40B3-88BB-AF5C81B3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0F2CC-2FD5-4A19-BFCD-DCFFFEB72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For an undirected connected graph with </a:t>
            </a:r>
            <a:r>
              <a:rPr lang="en-US" i="1" dirty="0">
                <a:ea typeface="+mn-lt"/>
                <a:cs typeface="+mn-lt"/>
              </a:rPr>
              <a:t>n </a:t>
            </a:r>
            <a:r>
              <a:rPr lang="en-US" dirty="0">
                <a:ea typeface="+mn-lt"/>
                <a:cs typeface="+mn-lt"/>
              </a:rPr>
              <a:t>vertices and no parallel edge, what are the minimum and maximum numbers of edges?</a:t>
            </a:r>
          </a:p>
          <a:p>
            <a:pPr marL="685800" lvl="1" indent="-457200">
              <a:buClr>
                <a:srgbClr val="77B2AA"/>
              </a:buClr>
              <a:buAutoNum type="alphaLcParenR"/>
            </a:pPr>
            <a:r>
              <a:rPr lang="en-US" dirty="0">
                <a:solidFill>
                  <a:schemeClr val="accent6"/>
                </a:solidFill>
                <a:ea typeface="+mn-lt"/>
                <a:cs typeface="+mn-lt"/>
              </a:rPr>
              <a:t>Minimum number of edges = </a:t>
            </a:r>
            <a:r>
              <a:rPr lang="en-US" i="1" dirty="0">
                <a:solidFill>
                  <a:schemeClr val="accent6"/>
                </a:solidFill>
                <a:ea typeface="+mn-lt"/>
                <a:cs typeface="+mn-lt"/>
              </a:rPr>
              <a:t>n – 1</a:t>
            </a:r>
            <a:r>
              <a:rPr lang="en-US" dirty="0">
                <a:solidFill>
                  <a:schemeClr val="accent6"/>
                </a:solidFill>
                <a:ea typeface="+mn-lt"/>
                <a:cs typeface="+mn-lt"/>
              </a:rPr>
              <a:t>, maximum number of edges = </a:t>
            </a:r>
            <a:r>
              <a:rPr lang="en-US" i="1" dirty="0">
                <a:solidFill>
                  <a:schemeClr val="accent6"/>
                </a:solidFill>
                <a:ea typeface="+mn-lt"/>
                <a:cs typeface="+mn-lt"/>
              </a:rPr>
              <a:t>(n * (n - 1)) / 2</a:t>
            </a:r>
          </a:p>
          <a:p>
            <a:pPr marL="228600" lvl="1" indent="0">
              <a:buClr>
                <a:srgbClr val="77B2AA"/>
              </a:buClr>
              <a:buNone/>
            </a:pPr>
            <a:endParaRPr lang="en-US" i="1" dirty="0">
              <a:solidFill>
                <a:schemeClr val="accent6"/>
              </a:solidFill>
              <a:ea typeface="+mn-lt"/>
              <a:cs typeface="+mn-lt"/>
            </a:endParaRPr>
          </a:p>
          <a:p>
            <a:pPr>
              <a:buClr>
                <a:srgbClr val="77B2AA"/>
              </a:buClr>
            </a:pPr>
            <a:r>
              <a:rPr lang="en-US" dirty="0">
                <a:ea typeface="+mn-lt"/>
                <a:cs typeface="+mn-lt"/>
              </a:rPr>
              <a:t>A connected graph with the minimum number of edges (n-1 edges) is called a </a:t>
            </a:r>
            <a:r>
              <a:rPr lang="en-US" b="1" dirty="0">
                <a:ea typeface="+mn-lt"/>
                <a:cs typeface="+mn-lt"/>
              </a:rPr>
              <a:t>Tree</a:t>
            </a:r>
            <a:r>
              <a:rPr lang="en-US" dirty="0">
                <a:ea typeface="+mn-lt"/>
                <a:cs typeface="+mn-lt"/>
              </a:rPr>
              <a:t>. </a:t>
            </a:r>
          </a:p>
          <a:p>
            <a:pPr>
              <a:buClr>
                <a:srgbClr val="77B2AA"/>
              </a:buClr>
            </a:pPr>
            <a:r>
              <a:rPr lang="en-US" dirty="0">
                <a:ea typeface="+mn-lt"/>
                <a:cs typeface="+mn-lt"/>
              </a:rPr>
              <a:t>A connected graph with maximum number of edges ((n * (</a:t>
            </a:r>
            <a:r>
              <a:rPr lang="en-US">
                <a:ea typeface="+mn-lt"/>
                <a:cs typeface="+mn-lt"/>
              </a:rPr>
              <a:t>n - </a:t>
            </a:r>
            <a:r>
              <a:rPr lang="en-US" dirty="0">
                <a:ea typeface="+mn-lt"/>
                <a:cs typeface="+mn-lt"/>
              </a:rPr>
              <a:t>1)) / 2  edges) is known as </a:t>
            </a:r>
            <a:r>
              <a:rPr lang="en-US" b="1" dirty="0">
                <a:ea typeface="+mn-lt"/>
                <a:cs typeface="+mn-lt"/>
              </a:rPr>
              <a:t>Complete Graph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/>
          </a:p>
          <a:p>
            <a:pPr marL="571500" indent="-342900">
              <a:buClr>
                <a:srgbClr val="77B2AA"/>
              </a:buClr>
            </a:pP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 indent="0">
              <a:buClr>
                <a:srgbClr val="77B2AA"/>
              </a:buClr>
              <a:buNone/>
            </a:pPr>
            <a:endParaRPr lang="en-US" i="1" dirty="0">
              <a:solidFill>
                <a:schemeClr val="tx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020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86345-31ED-4E75-8C86-DF587021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and Dense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25B6E-8C37-4945-A337-131E8BE59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lr>
                <a:srgbClr val="1E3532">
                  <a:lumMod val="50000"/>
                  <a:lumOff val="50000"/>
                </a:srgbClr>
              </a:buClr>
            </a:pPr>
            <a:r>
              <a:rPr lang="en-US" dirty="0">
                <a:ea typeface="+mn-lt"/>
                <a:cs typeface="+mn-lt"/>
              </a:rPr>
              <a:t>A graph is </a:t>
            </a:r>
            <a:r>
              <a:rPr lang="en-US" b="1" dirty="0">
                <a:ea typeface="+mn-lt"/>
                <a:cs typeface="+mn-lt"/>
              </a:rPr>
              <a:t>Sparse </a:t>
            </a:r>
            <a:r>
              <a:rPr lang="en-US" dirty="0">
                <a:ea typeface="+mn-lt"/>
                <a:cs typeface="+mn-lt"/>
              </a:rPr>
              <a:t>if the number of edges is relatively close to linear in the number of vertices.</a:t>
            </a:r>
          </a:p>
          <a:p>
            <a:pPr marL="571500" lvl="1" indent="-342900">
              <a:buClr>
                <a:srgbClr val="77B2AA"/>
              </a:buClr>
            </a:pPr>
            <a:r>
              <a:rPr lang="en-US" dirty="0"/>
              <a:t>| E | </a:t>
            </a:r>
            <a:r>
              <a:rPr lang="en-US" dirty="0">
                <a:ea typeface="+mn-lt"/>
                <a:cs typeface="+mn-lt"/>
              </a:rPr>
              <a:t>≅</a:t>
            </a:r>
            <a:r>
              <a:rPr lang="en-US" dirty="0"/>
              <a:t> n</a:t>
            </a:r>
          </a:p>
          <a:p>
            <a:pPr marL="342900" indent="-342900">
              <a:buClr>
                <a:srgbClr val="77B2AA"/>
              </a:buClr>
            </a:pPr>
            <a:r>
              <a:rPr lang="en-US" dirty="0">
                <a:ea typeface="+mn-lt"/>
                <a:cs typeface="+mn-lt"/>
              </a:rPr>
              <a:t>A graph is </a:t>
            </a:r>
            <a:r>
              <a:rPr lang="en-US" b="1" dirty="0">
                <a:ea typeface="+mn-lt"/>
                <a:cs typeface="+mn-lt"/>
              </a:rPr>
              <a:t>Dense </a:t>
            </a:r>
            <a:r>
              <a:rPr lang="en-US" dirty="0">
                <a:ea typeface="+mn-lt"/>
                <a:cs typeface="+mn-lt"/>
              </a:rPr>
              <a:t>if the number of edges is relatively close to quadratic in the number of vertices.</a:t>
            </a:r>
          </a:p>
          <a:p>
            <a:pPr marL="571500" lvl="1" indent="-342900">
              <a:buClr>
                <a:srgbClr val="77B2AA"/>
              </a:buClr>
            </a:pPr>
            <a:r>
              <a:rPr lang="en-US" sz="2000" dirty="0">
                <a:ea typeface="+mn-lt"/>
                <a:cs typeface="+mn-lt"/>
              </a:rPr>
              <a:t>| E | ≅ n</a:t>
            </a:r>
            <a:r>
              <a:rPr lang="en-US" sz="2000" baseline="30000" dirty="0">
                <a:ea typeface="+mn-lt"/>
                <a:cs typeface="+mn-lt"/>
              </a:rPr>
              <a:t>2</a:t>
            </a:r>
          </a:p>
          <a:p>
            <a:pPr marL="342900" indent="-342900">
              <a:buClr>
                <a:srgbClr val="77B2AA"/>
              </a:buClr>
            </a:pPr>
            <a:r>
              <a:rPr lang="en-US" dirty="0">
                <a:ea typeface="+mn-lt"/>
                <a:cs typeface="+mn-lt"/>
              </a:rPr>
              <a:t>Graph representation may vary for Sparse and Dense graphs</a:t>
            </a:r>
          </a:p>
        </p:txBody>
      </p:sp>
    </p:spTree>
    <p:extLst>
      <p:ext uri="{BB962C8B-B14F-4D97-AF65-F5344CB8AC3E}">
        <p14:creationId xmlns:p14="http://schemas.microsoft.com/office/powerpoint/2010/main" val="185393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FDF70F4-97B6-40D8-B1FA-9580DBD23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2244" y="224448"/>
            <a:ext cx="6857996" cy="6409096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86345-31ED-4E75-8C86-DF587021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408027" cy="1442463"/>
          </a:xfrm>
        </p:spPr>
        <p:txBody>
          <a:bodyPr>
            <a:normAutofit/>
          </a:bodyPr>
          <a:lstStyle/>
          <a:p>
            <a:r>
              <a:rPr lang="en-US" dirty="0"/>
              <a:t>In-degree and out-degree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25B6E-8C37-4945-A337-131E8BE59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4424633" cy="379191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buClr>
                <a:srgbClr val="77B2AA"/>
              </a:buClr>
            </a:pPr>
            <a:r>
              <a:rPr lang="en-US" dirty="0">
                <a:ea typeface="+mn-lt"/>
                <a:cs typeface="+mn-lt"/>
              </a:rPr>
              <a:t>In a directed graph,</a:t>
            </a:r>
          </a:p>
          <a:p>
            <a:pPr lvl="1">
              <a:lnSpc>
                <a:spcPct val="100000"/>
              </a:lnSpc>
              <a:buClr>
                <a:srgbClr val="77B2AA"/>
              </a:buClr>
            </a:pPr>
            <a:r>
              <a:rPr lang="en-US" sz="2000" dirty="0">
                <a:ea typeface="+mn-lt"/>
                <a:cs typeface="+mn-lt"/>
              </a:rPr>
              <a:t>The </a:t>
            </a:r>
            <a:r>
              <a:rPr lang="en-US" sz="2000" b="1" dirty="0">
                <a:ea typeface="+mn-lt"/>
                <a:cs typeface="+mn-lt"/>
              </a:rPr>
              <a:t>in-degree</a:t>
            </a:r>
            <a:r>
              <a:rPr lang="en-US" sz="2000" dirty="0">
                <a:ea typeface="+mn-lt"/>
                <a:cs typeface="+mn-lt"/>
              </a:rPr>
              <a:t> of a vertex is the total number of incoming edges</a:t>
            </a:r>
          </a:p>
          <a:p>
            <a:pPr lvl="1">
              <a:lnSpc>
                <a:spcPct val="100000"/>
              </a:lnSpc>
              <a:buClr>
                <a:srgbClr val="77B2AA"/>
              </a:buClr>
            </a:pPr>
            <a:r>
              <a:rPr lang="en-US" sz="2000" dirty="0">
                <a:ea typeface="+mn-lt"/>
                <a:cs typeface="+mn-lt"/>
              </a:rPr>
              <a:t>The </a:t>
            </a:r>
            <a:r>
              <a:rPr lang="en-US" sz="2000" b="1" dirty="0">
                <a:ea typeface="+mn-lt"/>
                <a:cs typeface="+mn-lt"/>
              </a:rPr>
              <a:t>out-degree</a:t>
            </a:r>
            <a:r>
              <a:rPr lang="en-US" sz="2000" dirty="0">
                <a:ea typeface="+mn-lt"/>
                <a:cs typeface="+mn-lt"/>
              </a:rPr>
              <a:t> of a vertex is the total number of outgoing edges</a:t>
            </a:r>
          </a:p>
          <a:p>
            <a:pPr>
              <a:lnSpc>
                <a:spcPct val="100000"/>
              </a:lnSpc>
              <a:buClr>
                <a:srgbClr val="77B2AA"/>
              </a:buClr>
            </a:pPr>
            <a:r>
              <a:rPr lang="en-US" dirty="0">
                <a:ea typeface="+mn-lt"/>
                <a:cs typeface="+mn-lt"/>
              </a:rPr>
              <a:t>In an undirected graph,</a:t>
            </a:r>
          </a:p>
          <a:p>
            <a:pPr lvl="1">
              <a:lnSpc>
                <a:spcPct val="100000"/>
              </a:lnSpc>
              <a:buClr>
                <a:srgbClr val="77B2AA"/>
              </a:buClr>
            </a:pPr>
            <a:r>
              <a:rPr lang="en-US" sz="2000" dirty="0">
                <a:ea typeface="+mn-lt"/>
                <a:cs typeface="+mn-lt"/>
              </a:rPr>
              <a:t>The </a:t>
            </a:r>
            <a:r>
              <a:rPr lang="en-US" sz="2000" b="1" dirty="0">
                <a:ea typeface="+mn-lt"/>
                <a:cs typeface="+mn-lt"/>
              </a:rPr>
              <a:t>degree</a:t>
            </a:r>
            <a:r>
              <a:rPr lang="en-US" sz="2000" dirty="0">
                <a:ea typeface="+mn-lt"/>
                <a:cs typeface="+mn-lt"/>
              </a:rPr>
              <a:t> of a vertex is the total number of adjacent nodes</a:t>
            </a:r>
          </a:p>
          <a:p>
            <a:pPr>
              <a:lnSpc>
                <a:spcPct val="100000"/>
              </a:lnSpc>
              <a:buClr>
                <a:srgbClr val="77B2AA"/>
              </a:buClr>
              <a:buFont typeface="Wingdings"/>
              <a:buChar char="§"/>
            </a:pPr>
            <a:r>
              <a:rPr lang="en-US" sz="2200" dirty="0">
                <a:ea typeface="+mn-lt"/>
                <a:cs typeface="+mn-lt"/>
              </a:rPr>
              <a:t>The sum of degrees of all nodes is the double of number of edges of the graph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ea typeface="+mn-lt"/>
              <a:cs typeface="+mn-lt"/>
            </a:endParaRPr>
          </a:p>
        </p:txBody>
      </p:sp>
      <p:pic>
        <p:nvPicPr>
          <p:cNvPr id="4" name="Picture 4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D6EFC100-F4CF-411A-B5B6-833919039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094" y="2221788"/>
            <a:ext cx="4401655" cy="2420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D048F9-00E2-43E4-997C-A806198C44BD}"/>
              </a:ext>
            </a:extLst>
          </p:cNvPr>
          <p:cNvSpPr txBox="1"/>
          <p:nvPr/>
        </p:nvSpPr>
        <p:spPr>
          <a:xfrm>
            <a:off x="7487920" y="2875280"/>
            <a:ext cx="5994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0/2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24AF0F-69DE-4342-874A-621527ACF348}"/>
              </a:ext>
            </a:extLst>
          </p:cNvPr>
          <p:cNvSpPr txBox="1"/>
          <p:nvPr/>
        </p:nvSpPr>
        <p:spPr>
          <a:xfrm>
            <a:off x="9144000" y="2875280"/>
            <a:ext cx="5994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2/1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76E3FF-EAF8-416D-933C-13F00A3EEB42}"/>
              </a:ext>
            </a:extLst>
          </p:cNvPr>
          <p:cNvSpPr txBox="1"/>
          <p:nvPr/>
        </p:nvSpPr>
        <p:spPr>
          <a:xfrm>
            <a:off x="10800080" y="2875280"/>
            <a:ext cx="5994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0/2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BA5263-8364-49A5-95B1-63163DBCD14B}"/>
              </a:ext>
            </a:extLst>
          </p:cNvPr>
          <p:cNvSpPr txBox="1"/>
          <p:nvPr/>
        </p:nvSpPr>
        <p:spPr>
          <a:xfrm>
            <a:off x="7680960" y="4277360"/>
            <a:ext cx="5994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2/1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F18821-34A9-450A-89DA-31CF01EFFA7C}"/>
              </a:ext>
            </a:extLst>
          </p:cNvPr>
          <p:cNvSpPr txBox="1"/>
          <p:nvPr/>
        </p:nvSpPr>
        <p:spPr>
          <a:xfrm>
            <a:off x="9286240" y="4277360"/>
            <a:ext cx="5994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2/1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3E274B-3E3F-45BA-8C19-36D043F711B9}"/>
              </a:ext>
            </a:extLst>
          </p:cNvPr>
          <p:cNvSpPr txBox="1"/>
          <p:nvPr/>
        </p:nvSpPr>
        <p:spPr>
          <a:xfrm>
            <a:off x="9926320" y="4277360"/>
            <a:ext cx="5994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2/1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5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93" name="Freeform: Shape 92">
            <a:extLst>
              <a:ext uri="{FF2B5EF4-FFF2-40B4-BE49-F238E27FC236}">
                <a16:creationId xmlns:a16="http://schemas.microsoft.com/office/drawing/2014/main" id="{E176DC30-5F54-423B-AF50-738BEABE7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675998B-83F9-4DD6-A181-01CC6390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203DA02-DFF0-43DA-97F8-713359A5E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7DB5F66-3FA1-4342-A884-49FFC898B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62E1DE4-95C3-4648-880D-D5F16DA5B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F0DE976-09C7-468E-88D4-E653C3B9A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46834F4-CE01-4256-A71F-E9622367B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24B1666-CD3C-4141-91C0-782A8C0A7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BEB9DED-5756-4349-86C4-BB40C843E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E66CDAA-2393-4E50-88AE-4B6DE356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52ED3B2-4AF6-4D71-AFE0-E628195BE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8F8274F-6455-416D-9E21-09DCC6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A4FC2BA-35B4-4272-AE27-2EA963B9C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75E2C7-38CF-4C4C-BA60-8EBC4C59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A41EEBD-A69D-4000-B18A-0FF9079FF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D674DC2-DB19-4D12-A7CC-A19B45A5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CE37544-AEB0-4C32-9AB4-FD8868FBB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A4D92EE-9609-4B42-A0C2-EE8B291A2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14BE4F6-D0F0-4D05-BADF-7BAB738853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2022A48-AB28-42C0-99AA-84E9E942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E1212E-2DDC-41F9-817C-2B0AF529E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EAC07E3-6FB7-48B5-9418-5D58EC897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C112200-C0E8-4E4F-B475-BB0C5619B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BA45913-5C20-4A2E-9401-B69D433BA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53BFA98-23F1-401A-B615-F706954A4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9EE95EF-D097-47D9-98DF-5BA037C49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2E5EAA5-1BC5-4C85-85D9-F7BA73476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8F5AAC3-E106-4C3A-986B-23C44A9B1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3EC6582A-5366-4B33-8D40-2B474D8B5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A25249E-2F40-425D-A7F1-B7E55EF53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13EC936-5CFC-4FE5-BCA8-59B3A2EF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CDE7F7A-C490-430C-876F-0349FC8BF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D686B4E-119A-4F4A-9392-1F9CFE3BE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Right Triangle 127">
            <a:extLst>
              <a:ext uri="{FF2B5EF4-FFF2-40B4-BE49-F238E27FC236}">
                <a16:creationId xmlns:a16="http://schemas.microsoft.com/office/drawing/2014/main" id="{F3730C34-30B8-42E4-824D-F095747C4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5" y="20590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0025D9-279A-496D-AC95-7E698A43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5951"/>
            <a:ext cx="5398648" cy="1878413"/>
          </a:xfrm>
        </p:spPr>
        <p:txBody>
          <a:bodyPr>
            <a:normAutofit/>
          </a:bodyPr>
          <a:lstStyle/>
          <a:p>
            <a:r>
              <a:rPr lang="en-US" dirty="0"/>
              <a:t>Graph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D0708-5EC4-4F70-A3A4-5DC51A01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3005"/>
            <a:ext cx="4398756" cy="32603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Two standard ways to represent a graph G = (V, E) are:</a:t>
            </a:r>
          </a:p>
          <a:p>
            <a:pPr marL="685800" lvl="1" indent="-457200">
              <a:buClr>
                <a:srgbClr val="77B2AA"/>
              </a:buClr>
              <a:buAutoNum type="alphaLcParenR"/>
            </a:pPr>
            <a:r>
              <a:rPr lang="en-US" dirty="0"/>
              <a:t>Adjacency-list representation</a:t>
            </a:r>
          </a:p>
          <a:p>
            <a:pPr marL="685800" lvl="1" indent="-457200">
              <a:buClr>
                <a:srgbClr val="77B2AA"/>
              </a:buClr>
              <a:buAutoNum type="alphaLcParenR"/>
            </a:pPr>
            <a:r>
              <a:rPr lang="en-US" dirty="0"/>
              <a:t>Adjacency-matrix representation</a:t>
            </a:r>
          </a:p>
        </p:txBody>
      </p:sp>
      <p:pic>
        <p:nvPicPr>
          <p:cNvPr id="4" name="Picture 5" descr="A picture containing clock, watch&#10;&#10;Description automatically generated">
            <a:extLst>
              <a:ext uri="{FF2B5EF4-FFF2-40B4-BE49-F238E27FC236}">
                <a16:creationId xmlns:a16="http://schemas.microsoft.com/office/drawing/2014/main" id="{DE7F8D54-094D-4622-804B-152B9965D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100" y="721082"/>
            <a:ext cx="3846065" cy="2635551"/>
          </a:xfrm>
          <a:prstGeom prst="rect">
            <a:avLst/>
          </a:prstGeom>
        </p:spPr>
      </p:pic>
      <p:pic>
        <p:nvPicPr>
          <p:cNvPr id="6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2B723A52-2AF9-4FF6-B503-7A3E4AF0C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592" y="3918161"/>
            <a:ext cx="4700622" cy="1808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ECEAD1-B966-4A1F-916C-F237A489EEA1}"/>
              </a:ext>
            </a:extLst>
          </p:cNvPr>
          <p:cNvSpPr txBox="1"/>
          <p:nvPr/>
        </p:nvSpPr>
        <p:spPr>
          <a:xfrm>
            <a:off x="8006861" y="335670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Graph G = (V, E)</a:t>
            </a:r>
            <a:endParaRPr 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4A78C52-1908-4F3A-85BB-862AE3CF1E4C}"/>
              </a:ext>
            </a:extLst>
          </p:cNvPr>
          <p:cNvSpPr txBox="1"/>
          <p:nvPr/>
        </p:nvSpPr>
        <p:spPr>
          <a:xfrm>
            <a:off x="6639168" y="5828323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Adjacency-list representation of G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C60A2EF-1445-4D7E-9A92-AC522360419B}"/>
              </a:ext>
            </a:extLst>
          </p:cNvPr>
          <p:cNvSpPr txBox="1"/>
          <p:nvPr/>
        </p:nvSpPr>
        <p:spPr>
          <a:xfrm>
            <a:off x="9716476" y="5828322"/>
            <a:ext cx="23035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Adjacency-matrix</a:t>
            </a:r>
            <a:br>
              <a:rPr lang="en-US" dirty="0"/>
            </a:br>
            <a:r>
              <a:rPr lang="en-US" dirty="0"/>
              <a:t>representation of G</a:t>
            </a:r>
          </a:p>
        </p:txBody>
      </p:sp>
    </p:spTree>
    <p:extLst>
      <p:ext uri="{BB962C8B-B14F-4D97-AF65-F5344CB8AC3E}">
        <p14:creationId xmlns:p14="http://schemas.microsoft.com/office/powerpoint/2010/main" val="170775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93" name="Freeform: Shape 92">
            <a:extLst>
              <a:ext uri="{FF2B5EF4-FFF2-40B4-BE49-F238E27FC236}">
                <a16:creationId xmlns:a16="http://schemas.microsoft.com/office/drawing/2014/main" id="{E176DC30-5F54-423B-AF50-738BEABE7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675998B-83F9-4DD6-A181-01CC6390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203DA02-DFF0-43DA-97F8-713359A5E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7DB5F66-3FA1-4342-A884-49FFC898B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62E1DE4-95C3-4648-880D-D5F16DA5B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F0DE976-09C7-468E-88D4-E653C3B9A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46834F4-CE01-4256-A71F-E9622367B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24B1666-CD3C-4141-91C0-782A8C0A7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BEB9DED-5756-4349-86C4-BB40C843E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E66CDAA-2393-4E50-88AE-4B6DE356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52ED3B2-4AF6-4D71-AFE0-E628195BE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8F8274F-6455-416D-9E21-09DCC6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A4FC2BA-35B4-4272-AE27-2EA963B9C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75E2C7-38CF-4C4C-BA60-8EBC4C59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A41EEBD-A69D-4000-B18A-0FF9079FF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D674DC2-DB19-4D12-A7CC-A19B45A5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CE37544-AEB0-4C32-9AB4-FD8868FBB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A4D92EE-9609-4B42-A0C2-EE8B291A2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14BE4F6-D0F0-4D05-BADF-7BAB738853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2022A48-AB28-42C0-99AA-84E9E942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E1212E-2DDC-41F9-817C-2B0AF529E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EAC07E3-6FB7-48B5-9418-5D58EC897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C112200-C0E8-4E4F-B475-BB0C5619B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BA45913-5C20-4A2E-9401-B69D433BA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53BFA98-23F1-401A-B615-F706954A4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9EE95EF-D097-47D9-98DF-5BA037C49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2E5EAA5-1BC5-4C85-85D9-F7BA73476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8F5AAC3-E106-4C3A-986B-23C44A9B1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3EC6582A-5366-4B33-8D40-2B474D8B5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A25249E-2F40-425D-A7F1-B7E55EF53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13EC936-5CFC-4FE5-BCA8-59B3A2EF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CDE7F7A-C490-430C-876F-0349FC8BF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D686B4E-119A-4F4A-9392-1F9CFE3BE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Right Triangle 127">
            <a:extLst>
              <a:ext uri="{FF2B5EF4-FFF2-40B4-BE49-F238E27FC236}">
                <a16:creationId xmlns:a16="http://schemas.microsoft.com/office/drawing/2014/main" id="{F3730C34-30B8-42E4-824D-F095747C4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5" y="20590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0025D9-279A-496D-AC95-7E698A43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5951"/>
            <a:ext cx="5398648" cy="1878413"/>
          </a:xfrm>
        </p:spPr>
        <p:txBody>
          <a:bodyPr>
            <a:normAutofit/>
          </a:bodyPr>
          <a:lstStyle/>
          <a:p>
            <a:r>
              <a:rPr lang="en-US" dirty="0"/>
              <a:t>Adjacency-list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D0708-5EC4-4F70-A3A4-5DC51A01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3005"/>
            <a:ext cx="4398756" cy="32603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Adjacency-list representation of graph G = (V, E) consists of:</a:t>
            </a:r>
          </a:p>
          <a:p>
            <a:pPr marL="685800" lvl="1" indent="-457200">
              <a:buClr>
                <a:srgbClr val="77B2AA"/>
              </a:buClr>
              <a:buAutoNum type="alphaLcParenR"/>
            </a:pPr>
            <a:r>
              <a:rPr lang="en-US" dirty="0"/>
              <a:t>An array for each vertex, </a:t>
            </a:r>
            <a:br>
              <a:rPr lang="en-US" dirty="0"/>
            </a:br>
            <a:r>
              <a:rPr lang="en-US" i="1" dirty="0"/>
              <a:t>Adj of |V|</a:t>
            </a:r>
          </a:p>
          <a:p>
            <a:pPr marL="685800" lvl="1" indent="-457200">
              <a:buClr>
                <a:srgbClr val="77B2AA"/>
              </a:buClr>
              <a:buAutoNum type="alphaLcParenR"/>
            </a:pPr>
            <a:r>
              <a:rPr lang="en-US" dirty="0"/>
              <a:t>Each array index consists of a list of vertices which are connected to the vertex,</a:t>
            </a:r>
            <a:br>
              <a:rPr lang="en-US" dirty="0"/>
            </a:br>
            <a:r>
              <a:rPr lang="en-US" i="1" dirty="0">
                <a:ea typeface="+mn-lt"/>
                <a:cs typeface="+mn-lt"/>
              </a:rPr>
              <a:t>Adj[u] </a:t>
            </a:r>
            <a:r>
              <a:rPr lang="en-US" dirty="0">
                <a:ea typeface="+mn-lt"/>
                <a:cs typeface="+mn-lt"/>
              </a:rPr>
              <a:t>contains the list of vertices which are connected to vertex </a:t>
            </a:r>
            <a:r>
              <a:rPr lang="en-US" i="1" dirty="0">
                <a:ea typeface="+mn-lt"/>
                <a:cs typeface="+mn-lt"/>
              </a:rPr>
              <a:t>u</a:t>
            </a:r>
          </a:p>
          <a:p>
            <a:pPr>
              <a:buClr>
                <a:srgbClr val="77B2AA"/>
              </a:buClr>
            </a:pPr>
            <a:r>
              <a:rPr lang="en-US" dirty="0">
                <a:ea typeface="+mn-lt"/>
                <a:cs typeface="+mn-lt"/>
              </a:rPr>
              <a:t>Suitable for Sparse graphs</a:t>
            </a:r>
            <a:endParaRPr lang="en-US" i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CEAD1-B966-4A1F-916C-F237A489EEA1}"/>
              </a:ext>
            </a:extLst>
          </p:cNvPr>
          <p:cNvSpPr txBox="1"/>
          <p:nvPr/>
        </p:nvSpPr>
        <p:spPr>
          <a:xfrm>
            <a:off x="7023013" y="3183088"/>
            <a:ext cx="46916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Adjacency-list for undirected graph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E0F491-87DB-4FB1-A025-E3BBEE6F7BD2}"/>
              </a:ext>
            </a:extLst>
          </p:cNvPr>
          <p:cNvSpPr txBox="1"/>
          <p:nvPr/>
        </p:nvSpPr>
        <p:spPr>
          <a:xfrm>
            <a:off x="7023012" y="6096049"/>
            <a:ext cx="46916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Adjacency-list for directed graph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3E0E3E3-F4C0-46CA-A80B-FAA713ED5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46" y="3960087"/>
            <a:ext cx="4701250" cy="2043701"/>
          </a:xfrm>
          <a:prstGeom prst="rect">
            <a:avLst/>
          </a:prstGeom>
        </p:spPr>
      </p:pic>
      <p:pic>
        <p:nvPicPr>
          <p:cNvPr id="9" name="Picture 9" descr="A picture containing watch&#10;&#10;Description automatically generated">
            <a:extLst>
              <a:ext uri="{FF2B5EF4-FFF2-40B4-BE49-F238E27FC236}">
                <a16:creationId xmlns:a16="http://schemas.microsoft.com/office/drawing/2014/main" id="{14BA5E34-FBA7-44E8-BBA8-0811A7C49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046" y="1268199"/>
            <a:ext cx="4701250" cy="183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93" name="Freeform: Shape 92">
            <a:extLst>
              <a:ext uri="{FF2B5EF4-FFF2-40B4-BE49-F238E27FC236}">
                <a16:creationId xmlns:a16="http://schemas.microsoft.com/office/drawing/2014/main" id="{E176DC30-5F54-423B-AF50-738BEABE7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675998B-83F9-4DD6-A181-01CC6390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203DA02-DFF0-43DA-97F8-713359A5E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7DB5F66-3FA1-4342-A884-49FFC898B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62E1DE4-95C3-4648-880D-D5F16DA5B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F0DE976-09C7-468E-88D4-E653C3B9A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46834F4-CE01-4256-A71F-E9622367B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24B1666-CD3C-4141-91C0-782A8C0A7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BEB9DED-5756-4349-86C4-BB40C843E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E66CDAA-2393-4E50-88AE-4B6DE356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52ED3B2-4AF6-4D71-AFE0-E628195BE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8F8274F-6455-416D-9E21-09DCC6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A4FC2BA-35B4-4272-AE27-2EA963B9C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75E2C7-38CF-4C4C-BA60-8EBC4C59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A41EEBD-A69D-4000-B18A-0FF9079FF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D674DC2-DB19-4D12-A7CC-A19B45A5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CE37544-AEB0-4C32-9AB4-FD8868FBB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A4D92EE-9609-4B42-A0C2-EE8B291A2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14BE4F6-D0F0-4D05-BADF-7BAB738853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2022A48-AB28-42C0-99AA-84E9E942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E1212E-2DDC-41F9-817C-2B0AF529E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EAC07E3-6FB7-48B5-9418-5D58EC897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C112200-C0E8-4E4F-B475-BB0C5619B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BA45913-5C20-4A2E-9401-B69D433BA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53BFA98-23F1-401A-B615-F706954A4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9EE95EF-D097-47D9-98DF-5BA037C49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2E5EAA5-1BC5-4C85-85D9-F7BA73476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8F5AAC3-E106-4C3A-986B-23C44A9B1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3EC6582A-5366-4B33-8D40-2B474D8B5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A25249E-2F40-425D-A7F1-B7E55EF53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13EC936-5CFC-4FE5-BCA8-59B3A2EF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CDE7F7A-C490-430C-876F-0349FC8BF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D686B4E-119A-4F4A-9392-1F9CFE3BE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Right Triangle 127">
            <a:extLst>
              <a:ext uri="{FF2B5EF4-FFF2-40B4-BE49-F238E27FC236}">
                <a16:creationId xmlns:a16="http://schemas.microsoft.com/office/drawing/2014/main" id="{F3730C34-30B8-42E4-824D-F095747C4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5" y="20590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0025D9-279A-496D-AC95-7E698A43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5951"/>
            <a:ext cx="5398648" cy="1878413"/>
          </a:xfrm>
        </p:spPr>
        <p:txBody>
          <a:bodyPr>
            <a:normAutofit/>
          </a:bodyPr>
          <a:lstStyle/>
          <a:p>
            <a:r>
              <a:rPr lang="en-US" dirty="0"/>
              <a:t>Adjacency-list space </a:t>
            </a:r>
            <a:r>
              <a:rPr lang="en-US" dirty="0">
                <a:ea typeface="+mj-lt"/>
                <a:cs typeface="+mj-lt"/>
              </a:rPr>
              <a:t>requirement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D0708-5EC4-4F70-A3A4-5DC51A01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3005"/>
            <a:ext cx="4398756" cy="326039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77B2AA"/>
              </a:buClr>
            </a:pPr>
            <a:r>
              <a:rPr lang="en-US" dirty="0">
                <a:ea typeface="+mn-lt"/>
                <a:cs typeface="+mn-lt"/>
              </a:rPr>
              <a:t>Given a graph G with </a:t>
            </a:r>
            <a:r>
              <a:rPr lang="en-US" i="1" dirty="0">
                <a:ea typeface="+mn-lt"/>
                <a:cs typeface="+mn-lt"/>
              </a:rPr>
              <a:t>n</a:t>
            </a:r>
            <a:r>
              <a:rPr lang="en-US" dirty="0">
                <a:ea typeface="+mn-lt"/>
                <a:cs typeface="+mn-lt"/>
              </a:rPr>
              <a:t> vertices and </a:t>
            </a:r>
            <a:r>
              <a:rPr lang="en-US" i="1" dirty="0">
                <a:ea typeface="+mn-lt"/>
                <a:cs typeface="+mn-lt"/>
              </a:rPr>
              <a:t>m</a:t>
            </a:r>
            <a:r>
              <a:rPr lang="en-US" dirty="0">
                <a:ea typeface="+mn-lt"/>
                <a:cs typeface="+mn-lt"/>
              </a:rPr>
              <a:t> edges.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What is the space requirement of adjacency-list representation of graph G? </a:t>
            </a:r>
          </a:p>
          <a:p>
            <a:pPr marL="571500" lvl="1" indent="-342900">
              <a:buClr>
                <a:srgbClr val="77B2AA"/>
              </a:buClr>
              <a:buAutoNum type="alphaLcParenR"/>
            </a:pPr>
            <a:r>
              <a:rPr lang="en-US" dirty="0">
                <a:ea typeface="+mn-lt"/>
                <a:cs typeface="+mn-lt"/>
              </a:rPr>
              <a:t>Θ</a:t>
            </a:r>
            <a:r>
              <a:rPr lang="en-US" dirty="0"/>
              <a:t>(n)</a:t>
            </a:r>
          </a:p>
          <a:p>
            <a:pPr marL="571500" lvl="1" indent="-342900">
              <a:buClr>
                <a:srgbClr val="77B2AA"/>
              </a:buClr>
              <a:buAutoNum type="alphaLcParenR"/>
            </a:pPr>
            <a:r>
              <a:rPr lang="en-US" dirty="0">
                <a:ea typeface="+mn-lt"/>
                <a:cs typeface="+mn-lt"/>
              </a:rPr>
              <a:t>Θ(m)</a:t>
            </a:r>
          </a:p>
          <a:p>
            <a:pPr marL="571500" lvl="1" indent="-342900">
              <a:buClr>
                <a:srgbClr val="77B2AA"/>
              </a:buClr>
              <a:buAutoNum type="alphaLcParenR"/>
            </a:pPr>
            <a:r>
              <a:rPr lang="en-US" dirty="0">
                <a:ea typeface="+mn-lt"/>
                <a:cs typeface="+mn-lt"/>
              </a:rPr>
              <a:t>Θ(n + m)</a:t>
            </a:r>
          </a:p>
          <a:p>
            <a:pPr marL="571500" lvl="1" indent="-342900">
              <a:buClr>
                <a:srgbClr val="77B2AA"/>
              </a:buClr>
              <a:buAutoNum type="alphaLcParenR"/>
            </a:pPr>
            <a:r>
              <a:rPr lang="en-US" dirty="0">
                <a:ea typeface="+mn-lt"/>
                <a:cs typeface="+mn-lt"/>
              </a:rPr>
              <a:t>Θ(n</a:t>
            </a:r>
            <a:r>
              <a:rPr lang="en-US" baseline="30000" dirty="0">
                <a:ea typeface="+mn-lt"/>
                <a:cs typeface="+mn-lt"/>
              </a:rPr>
              <a:t>2</a:t>
            </a:r>
            <a:r>
              <a:rPr lang="en-US" dirty="0">
                <a:ea typeface="+mn-lt"/>
                <a:cs typeface="+mn-lt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CEAD1-B966-4A1F-916C-F237A489EEA1}"/>
              </a:ext>
            </a:extLst>
          </p:cNvPr>
          <p:cNvSpPr txBox="1"/>
          <p:nvPr/>
        </p:nvSpPr>
        <p:spPr>
          <a:xfrm>
            <a:off x="7023013" y="3183088"/>
            <a:ext cx="46916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Adjacency-list for undirected graph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E0F491-87DB-4FB1-A025-E3BBEE6F7BD2}"/>
              </a:ext>
            </a:extLst>
          </p:cNvPr>
          <p:cNvSpPr txBox="1"/>
          <p:nvPr/>
        </p:nvSpPr>
        <p:spPr>
          <a:xfrm>
            <a:off x="7023012" y="6096049"/>
            <a:ext cx="46916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Adjacency-list for directed graph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3E0E3E3-F4C0-46CA-A80B-FAA713ED5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46" y="3960087"/>
            <a:ext cx="4701250" cy="2043701"/>
          </a:xfrm>
          <a:prstGeom prst="rect">
            <a:avLst/>
          </a:prstGeom>
        </p:spPr>
      </p:pic>
      <p:pic>
        <p:nvPicPr>
          <p:cNvPr id="9" name="Picture 9" descr="A picture containing watch&#10;&#10;Description automatically generated">
            <a:extLst>
              <a:ext uri="{FF2B5EF4-FFF2-40B4-BE49-F238E27FC236}">
                <a16:creationId xmlns:a16="http://schemas.microsoft.com/office/drawing/2014/main" id="{14BA5E34-FBA7-44E8-BBA8-0811A7C49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046" y="1268199"/>
            <a:ext cx="4701250" cy="18330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C87121-9396-4913-B29D-F56CBA478D48}"/>
              </a:ext>
            </a:extLst>
          </p:cNvPr>
          <p:cNvSpPr txBox="1"/>
          <p:nvPr/>
        </p:nvSpPr>
        <p:spPr>
          <a:xfrm>
            <a:off x="335666" y="6142298"/>
            <a:ext cx="26274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Space requirements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3F9CC-F2B0-4930-8E0D-0B39CCE3764B}"/>
              </a:ext>
            </a:extLst>
          </p:cNvPr>
          <p:cNvSpPr txBox="1"/>
          <p:nvPr/>
        </p:nvSpPr>
        <p:spPr>
          <a:xfrm>
            <a:off x="2841585" y="6140369"/>
            <a:ext cx="16436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ea typeface="+mn-lt"/>
                <a:cs typeface="+mn-lt"/>
              </a:rPr>
              <a:t>Θ(n + m)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8593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93" name="Freeform: Shape 92">
            <a:extLst>
              <a:ext uri="{FF2B5EF4-FFF2-40B4-BE49-F238E27FC236}">
                <a16:creationId xmlns:a16="http://schemas.microsoft.com/office/drawing/2014/main" id="{E176DC30-5F54-423B-AF50-738BEABE7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675998B-83F9-4DD6-A181-01CC6390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203DA02-DFF0-43DA-97F8-713359A5E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7DB5F66-3FA1-4342-A884-49FFC898B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62E1DE4-95C3-4648-880D-D5F16DA5B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F0DE976-09C7-468E-88D4-E653C3B9A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46834F4-CE01-4256-A71F-E9622367B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24B1666-CD3C-4141-91C0-782A8C0A7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BEB9DED-5756-4349-86C4-BB40C843E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E66CDAA-2393-4E50-88AE-4B6DE356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52ED3B2-4AF6-4D71-AFE0-E628195BE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8F8274F-6455-416D-9E21-09DCC6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A4FC2BA-35B4-4272-AE27-2EA963B9C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75E2C7-38CF-4C4C-BA60-8EBC4C59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A41EEBD-A69D-4000-B18A-0FF9079FF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D674DC2-DB19-4D12-A7CC-A19B45A5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CE37544-AEB0-4C32-9AB4-FD8868FBB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A4D92EE-9609-4B42-A0C2-EE8B291A2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14BE4F6-D0F0-4D05-BADF-7BAB738853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2022A48-AB28-42C0-99AA-84E9E942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E1212E-2DDC-41F9-817C-2B0AF529E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EAC07E3-6FB7-48B5-9418-5D58EC897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C112200-C0E8-4E4F-B475-BB0C5619B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BA45913-5C20-4A2E-9401-B69D433BA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53BFA98-23F1-401A-B615-F706954A4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9EE95EF-D097-47D9-98DF-5BA037C49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2E5EAA5-1BC5-4C85-85D9-F7BA73476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8F5AAC3-E106-4C3A-986B-23C44A9B1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3EC6582A-5366-4B33-8D40-2B474D8B5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A25249E-2F40-425D-A7F1-B7E55EF53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13EC936-5CFC-4FE5-BCA8-59B3A2EF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CDE7F7A-C490-430C-876F-0349FC8BF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D686B4E-119A-4F4A-9392-1F9CFE3BE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Right Triangle 127">
            <a:extLst>
              <a:ext uri="{FF2B5EF4-FFF2-40B4-BE49-F238E27FC236}">
                <a16:creationId xmlns:a16="http://schemas.microsoft.com/office/drawing/2014/main" id="{F3730C34-30B8-42E4-824D-F095747C4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5" y="20590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0025D9-279A-496D-AC95-7E698A43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5951"/>
            <a:ext cx="5398648" cy="1878413"/>
          </a:xfrm>
        </p:spPr>
        <p:txBody>
          <a:bodyPr>
            <a:normAutofit/>
          </a:bodyPr>
          <a:lstStyle/>
          <a:p>
            <a:r>
              <a:rPr lang="en-US" dirty="0"/>
              <a:t>Adjacency-matrix </a:t>
            </a:r>
            <a:br>
              <a:rPr lang="en-US" dirty="0"/>
            </a:br>
            <a:r>
              <a:rPr lang="en-US" dirty="0"/>
              <a:t>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D0708-5EC4-4F70-A3A4-5DC51A01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3005"/>
            <a:ext cx="4398756" cy="32603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Adjacency-matrix representation of graph G = (V, E), n = |v| consists of:</a:t>
            </a:r>
          </a:p>
          <a:p>
            <a:pPr marL="685800" lvl="1" indent="-457200">
              <a:buClr>
                <a:srgbClr val="77B2AA"/>
              </a:buClr>
              <a:buAutoNum type="alphaLcParenR"/>
            </a:pPr>
            <a:r>
              <a:rPr lang="en-US" dirty="0"/>
              <a:t>A square matrix </a:t>
            </a:r>
            <a:r>
              <a:rPr lang="en-US" i="1" dirty="0"/>
              <a:t>A</a:t>
            </a:r>
            <a:r>
              <a:rPr lang="en-US" dirty="0"/>
              <a:t> of size </a:t>
            </a:r>
            <a:r>
              <a:rPr lang="en-US" i="1" dirty="0"/>
              <a:t>n × n</a:t>
            </a:r>
          </a:p>
          <a:p>
            <a:pPr marL="685800" lvl="1" indent="-457200">
              <a:buClr>
                <a:srgbClr val="77B2AA"/>
              </a:buClr>
              <a:buAutoNum type="alphaLcParenR"/>
            </a:pPr>
            <a:r>
              <a:rPr lang="en-US" dirty="0"/>
              <a:t>Each entry </a:t>
            </a:r>
            <a:r>
              <a:rPr lang="en-US" i="1" dirty="0"/>
              <a:t>A</a:t>
            </a:r>
            <a:r>
              <a:rPr lang="en-US" i="1" baseline="-25000" dirty="0"/>
              <a:t>ij</a:t>
            </a:r>
            <a:r>
              <a:rPr lang="en-US" dirty="0"/>
              <a:t> is defined as:</a:t>
            </a:r>
            <a:br>
              <a:rPr lang="en-US" dirty="0"/>
            </a:br>
            <a:r>
              <a:rPr lang="en-US" i="1" dirty="0"/>
              <a:t>A</a:t>
            </a:r>
            <a:r>
              <a:rPr lang="en-US" i="1" baseline="-25000" dirty="0"/>
              <a:t>ij</a:t>
            </a:r>
            <a:r>
              <a:rPr lang="en-US" dirty="0"/>
              <a:t> = </a:t>
            </a:r>
            <a:r>
              <a:rPr lang="en-US" i="1" dirty="0"/>
              <a:t>1</a:t>
            </a:r>
            <a:r>
              <a:rPr lang="en-US" dirty="0"/>
              <a:t>, if edge</a:t>
            </a:r>
            <a:r>
              <a:rPr lang="en-US" i="1" dirty="0"/>
              <a:t>(</a:t>
            </a:r>
            <a:r>
              <a:rPr lang="en-US" i="1" dirty="0" err="1"/>
              <a:t>i</a:t>
            </a:r>
            <a:r>
              <a:rPr lang="en-US" i="1" dirty="0"/>
              <a:t>, j) </a:t>
            </a:r>
            <a:r>
              <a:rPr lang="en-US" i="1" dirty="0">
                <a:ea typeface="+mn-lt"/>
                <a:cs typeface="+mn-lt"/>
              </a:rPr>
              <a:t>∈ E</a:t>
            </a:r>
            <a:br>
              <a:rPr lang="en-US" i="1" dirty="0">
                <a:ea typeface="+mn-lt"/>
                <a:cs typeface="+mn-lt"/>
              </a:rPr>
            </a:br>
            <a:r>
              <a:rPr lang="en-US" i="1" dirty="0">
                <a:ea typeface="+mn-lt"/>
                <a:cs typeface="+mn-lt"/>
              </a:rPr>
              <a:t>A</a:t>
            </a:r>
            <a:r>
              <a:rPr lang="en-US" i="1" baseline="-25000" dirty="0">
                <a:ea typeface="+mn-lt"/>
                <a:cs typeface="+mn-lt"/>
              </a:rPr>
              <a:t>ij</a:t>
            </a:r>
            <a:r>
              <a:rPr lang="en-US" dirty="0">
                <a:ea typeface="+mn-lt"/>
                <a:cs typeface="+mn-lt"/>
              </a:rPr>
              <a:t> = </a:t>
            </a:r>
            <a:r>
              <a:rPr lang="en-US" i="1" dirty="0">
                <a:ea typeface="+mn-lt"/>
                <a:cs typeface="+mn-lt"/>
              </a:rPr>
              <a:t>0</a:t>
            </a:r>
            <a:r>
              <a:rPr lang="en-US" dirty="0">
                <a:ea typeface="+mn-lt"/>
                <a:cs typeface="+mn-lt"/>
              </a:rPr>
              <a:t>, otherwise</a:t>
            </a:r>
          </a:p>
          <a:p>
            <a:pPr>
              <a:buClr>
                <a:srgbClr val="77B2AA"/>
              </a:buClr>
            </a:pPr>
            <a:r>
              <a:rPr lang="en-US" dirty="0">
                <a:ea typeface="+mn-lt"/>
                <a:cs typeface="+mn-lt"/>
              </a:rPr>
              <a:t>Suitable for Dense graphs</a:t>
            </a:r>
            <a:endParaRPr lang="en-US" i="1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CEAD1-B966-4A1F-916C-F237A489EEA1}"/>
              </a:ext>
            </a:extLst>
          </p:cNvPr>
          <p:cNvSpPr txBox="1"/>
          <p:nvPr/>
        </p:nvSpPr>
        <p:spPr>
          <a:xfrm>
            <a:off x="7023013" y="3183088"/>
            <a:ext cx="46916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Adjacency-matrix for undirected graph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E0F491-87DB-4FB1-A025-E3BBEE6F7BD2}"/>
              </a:ext>
            </a:extLst>
          </p:cNvPr>
          <p:cNvSpPr txBox="1"/>
          <p:nvPr/>
        </p:nvSpPr>
        <p:spPr>
          <a:xfrm>
            <a:off x="7023012" y="6096049"/>
            <a:ext cx="46916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Adjacency-matrix for directed graph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3E0E3E3-F4C0-46CA-A80B-FAA713ED5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46" y="3960087"/>
            <a:ext cx="4701250" cy="2043701"/>
          </a:xfrm>
          <a:prstGeom prst="rect">
            <a:avLst/>
          </a:prstGeom>
        </p:spPr>
      </p:pic>
      <p:pic>
        <p:nvPicPr>
          <p:cNvPr id="5" name="Picture 5" descr="A picture containing text, white, keyboard&#10;&#10;Description automatically generated">
            <a:extLst>
              <a:ext uri="{FF2B5EF4-FFF2-40B4-BE49-F238E27FC236}">
                <a16:creationId xmlns:a16="http://schemas.microsoft.com/office/drawing/2014/main" id="{05722AF6-CAED-4C43-A81B-FA12E85B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795" y="4003875"/>
            <a:ext cx="1928029" cy="1985059"/>
          </a:xfrm>
          <a:prstGeom prst="rect">
            <a:avLst/>
          </a:prstGeom>
        </p:spPr>
      </p:pic>
      <p:pic>
        <p:nvPicPr>
          <p:cNvPr id="6" name="Picture 9" descr="A picture containing watch&#10;&#10;Description automatically generated">
            <a:extLst>
              <a:ext uri="{FF2B5EF4-FFF2-40B4-BE49-F238E27FC236}">
                <a16:creationId xmlns:a16="http://schemas.microsoft.com/office/drawing/2014/main" id="{72491D25-C3E9-46C3-A5BE-C76C58FFF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046" y="1268199"/>
            <a:ext cx="4701250" cy="1833047"/>
          </a:xfrm>
          <a:prstGeom prst="rect">
            <a:avLst/>
          </a:prstGeom>
        </p:spPr>
      </p:pic>
      <p:pic>
        <p:nvPicPr>
          <p:cNvPr id="11" name="Picture 11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07A25FCB-DBE6-4795-8E0A-2E12F4306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6678" y="1266199"/>
            <a:ext cx="2704618" cy="183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7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93" name="Freeform: Shape 92">
            <a:extLst>
              <a:ext uri="{FF2B5EF4-FFF2-40B4-BE49-F238E27FC236}">
                <a16:creationId xmlns:a16="http://schemas.microsoft.com/office/drawing/2014/main" id="{E176DC30-5F54-423B-AF50-738BEABE7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675998B-83F9-4DD6-A181-01CC6390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203DA02-DFF0-43DA-97F8-713359A5E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7DB5F66-3FA1-4342-A884-49FFC898B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62E1DE4-95C3-4648-880D-D5F16DA5B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F0DE976-09C7-468E-88D4-E653C3B9A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46834F4-CE01-4256-A71F-E9622367B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24B1666-CD3C-4141-91C0-782A8C0A7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BEB9DED-5756-4349-86C4-BB40C843E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E66CDAA-2393-4E50-88AE-4B6DE356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52ED3B2-4AF6-4D71-AFE0-E628195BE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8F8274F-6455-416D-9E21-09DCC6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A4FC2BA-35B4-4272-AE27-2EA963B9C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75E2C7-38CF-4C4C-BA60-8EBC4C59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A41EEBD-A69D-4000-B18A-0FF9079FF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D674DC2-DB19-4D12-A7CC-A19B45A5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CE37544-AEB0-4C32-9AB4-FD8868FBB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A4D92EE-9609-4B42-A0C2-EE8B291A2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14BE4F6-D0F0-4D05-BADF-7BAB738853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2022A48-AB28-42C0-99AA-84E9E942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E1212E-2DDC-41F9-817C-2B0AF529E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EAC07E3-6FB7-48B5-9418-5D58EC897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C112200-C0E8-4E4F-B475-BB0C5619B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BA45913-5C20-4A2E-9401-B69D433BA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53BFA98-23F1-401A-B615-F706954A4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9EE95EF-D097-47D9-98DF-5BA037C49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2E5EAA5-1BC5-4C85-85D9-F7BA73476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8F5AAC3-E106-4C3A-986B-23C44A9B1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3EC6582A-5366-4B33-8D40-2B474D8B5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A25249E-2F40-425D-A7F1-B7E55EF53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13EC936-5CFC-4FE5-BCA8-59B3A2EF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CDE7F7A-C490-430C-876F-0349FC8BF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D686B4E-119A-4F4A-9392-1F9CFE3BE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Right Triangle 127">
            <a:extLst>
              <a:ext uri="{FF2B5EF4-FFF2-40B4-BE49-F238E27FC236}">
                <a16:creationId xmlns:a16="http://schemas.microsoft.com/office/drawing/2014/main" id="{F3730C34-30B8-42E4-824D-F095747C4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5" y="20590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0025D9-279A-496D-AC95-7E698A43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5951"/>
            <a:ext cx="5398648" cy="1878413"/>
          </a:xfrm>
        </p:spPr>
        <p:txBody>
          <a:bodyPr>
            <a:normAutofit/>
          </a:bodyPr>
          <a:lstStyle/>
          <a:p>
            <a:r>
              <a:rPr lang="en-US" dirty="0"/>
              <a:t>Adjacency-matrix </a:t>
            </a:r>
            <a:br>
              <a:rPr lang="en-US" dirty="0"/>
            </a:br>
            <a:r>
              <a:rPr lang="en-US" dirty="0">
                <a:ea typeface="+mj-lt"/>
                <a:cs typeface="+mj-lt"/>
              </a:rPr>
              <a:t>space requirement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D0708-5EC4-4F70-A3A4-5DC51A01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3005"/>
            <a:ext cx="4398756" cy="32603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Clr>
                <a:srgbClr val="77B2AA"/>
              </a:buClr>
            </a:pPr>
            <a:r>
              <a:rPr lang="en-US" dirty="0">
                <a:ea typeface="+mn-lt"/>
                <a:cs typeface="+mn-lt"/>
              </a:rPr>
              <a:t>Given a graph G with </a:t>
            </a:r>
            <a:r>
              <a:rPr lang="en-US" i="1" dirty="0">
                <a:ea typeface="+mn-lt"/>
                <a:cs typeface="+mn-lt"/>
              </a:rPr>
              <a:t>n</a:t>
            </a:r>
            <a:r>
              <a:rPr lang="en-US" dirty="0">
                <a:ea typeface="+mn-lt"/>
                <a:cs typeface="+mn-lt"/>
              </a:rPr>
              <a:t> vertices and </a:t>
            </a:r>
            <a:r>
              <a:rPr lang="en-US" i="1" dirty="0">
                <a:ea typeface="+mn-lt"/>
                <a:cs typeface="+mn-lt"/>
              </a:rPr>
              <a:t>m</a:t>
            </a:r>
            <a:r>
              <a:rPr lang="en-US" dirty="0">
                <a:ea typeface="+mn-lt"/>
                <a:cs typeface="+mn-lt"/>
              </a:rPr>
              <a:t> edges. 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What is the space requirement of adjacency-matrix 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representation of graph G? </a:t>
            </a:r>
          </a:p>
          <a:p>
            <a:pPr marL="571500" lvl="1" indent="-342900">
              <a:buClr>
                <a:srgbClr val="77B2AA"/>
              </a:buClr>
              <a:buAutoNum type="alphaLcParenR"/>
            </a:pPr>
            <a:r>
              <a:rPr lang="en-US" dirty="0">
                <a:ea typeface="+mn-lt"/>
                <a:cs typeface="+mn-lt"/>
              </a:rPr>
              <a:t>Θ(n)</a:t>
            </a:r>
          </a:p>
          <a:p>
            <a:pPr marL="571500" lvl="1" indent="-342900">
              <a:buClr>
                <a:srgbClr val="77B2AA"/>
              </a:buClr>
              <a:buAutoNum type="alphaLcParenR"/>
            </a:pPr>
            <a:r>
              <a:rPr lang="en-US" dirty="0">
                <a:ea typeface="+mn-lt"/>
                <a:cs typeface="+mn-lt"/>
              </a:rPr>
              <a:t>Θ(m)</a:t>
            </a:r>
          </a:p>
          <a:p>
            <a:pPr marL="571500" lvl="1" indent="-342900">
              <a:buClr>
                <a:srgbClr val="77B2AA"/>
              </a:buClr>
              <a:buAutoNum type="alphaLcParenR"/>
            </a:pPr>
            <a:r>
              <a:rPr lang="en-US" dirty="0">
                <a:ea typeface="+mn-lt"/>
                <a:cs typeface="+mn-lt"/>
              </a:rPr>
              <a:t>Θ(</a:t>
            </a:r>
            <a:r>
              <a:rPr lang="en-US" sz="2000" dirty="0">
                <a:ea typeface="+mn-lt"/>
                <a:cs typeface="+mn-lt"/>
              </a:rPr>
              <a:t>n</a:t>
            </a:r>
            <a:r>
              <a:rPr lang="en-US" dirty="0">
                <a:ea typeface="+mn-lt"/>
                <a:cs typeface="+mn-lt"/>
              </a:rPr>
              <a:t> + m)</a:t>
            </a:r>
            <a:endParaRPr lang="en-US" sz="2000" dirty="0">
              <a:ea typeface="+mn-lt"/>
              <a:cs typeface="+mn-lt"/>
            </a:endParaRPr>
          </a:p>
          <a:p>
            <a:pPr marL="571500" lvl="1" indent="-342900">
              <a:buClr>
                <a:srgbClr val="77B2AA"/>
              </a:buClr>
              <a:buAutoNum type="alphaLcParenR"/>
            </a:pPr>
            <a:r>
              <a:rPr lang="en-US" dirty="0">
                <a:ea typeface="+mn-lt"/>
                <a:cs typeface="+mn-lt"/>
              </a:rPr>
              <a:t>Θ</a:t>
            </a:r>
            <a:r>
              <a:rPr lang="en-US" sz="2000" dirty="0">
                <a:ea typeface="+mn-lt"/>
                <a:cs typeface="+mn-lt"/>
              </a:rPr>
              <a:t>(n</a:t>
            </a:r>
            <a:r>
              <a:rPr lang="en-US" sz="2000" baseline="30000" dirty="0">
                <a:ea typeface="+mn-lt"/>
                <a:cs typeface="+mn-lt"/>
              </a:rPr>
              <a:t>2</a:t>
            </a:r>
            <a:r>
              <a:rPr lang="en-US" sz="2000" dirty="0">
                <a:ea typeface="+mn-lt"/>
                <a:cs typeface="+mn-lt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CEAD1-B966-4A1F-916C-F237A489EEA1}"/>
              </a:ext>
            </a:extLst>
          </p:cNvPr>
          <p:cNvSpPr txBox="1"/>
          <p:nvPr/>
        </p:nvSpPr>
        <p:spPr>
          <a:xfrm>
            <a:off x="7023013" y="3183088"/>
            <a:ext cx="46916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Adjacency-matrix for undirected graph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E0F491-87DB-4FB1-A025-E3BBEE6F7BD2}"/>
              </a:ext>
            </a:extLst>
          </p:cNvPr>
          <p:cNvSpPr txBox="1"/>
          <p:nvPr/>
        </p:nvSpPr>
        <p:spPr>
          <a:xfrm>
            <a:off x="7023012" y="6096049"/>
            <a:ext cx="46916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Adjacency-matrix for directed graph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3E0E3E3-F4C0-46CA-A80B-FAA713ED5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46" y="3960087"/>
            <a:ext cx="4701250" cy="2043701"/>
          </a:xfrm>
          <a:prstGeom prst="rect">
            <a:avLst/>
          </a:prstGeom>
        </p:spPr>
      </p:pic>
      <p:pic>
        <p:nvPicPr>
          <p:cNvPr id="5" name="Picture 5" descr="A picture containing text, white, keyboard&#10;&#10;Description automatically generated">
            <a:extLst>
              <a:ext uri="{FF2B5EF4-FFF2-40B4-BE49-F238E27FC236}">
                <a16:creationId xmlns:a16="http://schemas.microsoft.com/office/drawing/2014/main" id="{05722AF6-CAED-4C43-A81B-FA12E85B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795" y="4003875"/>
            <a:ext cx="1928029" cy="1985059"/>
          </a:xfrm>
          <a:prstGeom prst="rect">
            <a:avLst/>
          </a:prstGeom>
        </p:spPr>
      </p:pic>
      <p:pic>
        <p:nvPicPr>
          <p:cNvPr id="6" name="Picture 9" descr="A picture containing watch&#10;&#10;Description automatically generated">
            <a:extLst>
              <a:ext uri="{FF2B5EF4-FFF2-40B4-BE49-F238E27FC236}">
                <a16:creationId xmlns:a16="http://schemas.microsoft.com/office/drawing/2014/main" id="{72491D25-C3E9-46C3-A5BE-C76C58FFF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046" y="1268199"/>
            <a:ext cx="4701250" cy="1833047"/>
          </a:xfrm>
          <a:prstGeom prst="rect">
            <a:avLst/>
          </a:prstGeom>
        </p:spPr>
      </p:pic>
      <p:pic>
        <p:nvPicPr>
          <p:cNvPr id="11" name="Picture 11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07A25FCB-DBE6-4795-8E0A-2E12F4306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6678" y="1266199"/>
            <a:ext cx="2704618" cy="18370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515C3A-DCF5-44C5-8F65-6B312A61C004}"/>
              </a:ext>
            </a:extLst>
          </p:cNvPr>
          <p:cNvSpPr txBox="1"/>
          <p:nvPr/>
        </p:nvSpPr>
        <p:spPr>
          <a:xfrm>
            <a:off x="335666" y="6142298"/>
            <a:ext cx="26274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Space requirements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84C2F-361E-4C55-A313-30EFECB62099}"/>
              </a:ext>
            </a:extLst>
          </p:cNvPr>
          <p:cNvSpPr txBox="1"/>
          <p:nvPr/>
        </p:nvSpPr>
        <p:spPr>
          <a:xfrm>
            <a:off x="2841585" y="6140369"/>
            <a:ext cx="16436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ea typeface="+mn-lt"/>
                <a:cs typeface="+mn-lt"/>
              </a:rPr>
              <a:t>Θ(n</a:t>
            </a:r>
            <a:r>
              <a:rPr lang="en-US" b="1" baseline="30000" dirty="0">
                <a:ea typeface="+mn-lt"/>
                <a:cs typeface="+mn-lt"/>
              </a:rPr>
              <a:t>2</a:t>
            </a:r>
            <a:r>
              <a:rPr lang="en-US" b="1" dirty="0">
                <a:ea typeface="+mn-lt"/>
                <a:cs typeface="+mn-lt"/>
              </a:rPr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977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93" name="Freeform: Shape 92">
            <a:extLst>
              <a:ext uri="{FF2B5EF4-FFF2-40B4-BE49-F238E27FC236}">
                <a16:creationId xmlns:a16="http://schemas.microsoft.com/office/drawing/2014/main" id="{E176DC30-5F54-423B-AF50-738BEABE7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675998B-83F9-4DD6-A181-01CC6390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203DA02-DFF0-43DA-97F8-713359A5E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7DB5F66-3FA1-4342-A884-49FFC898B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62E1DE4-95C3-4648-880D-D5F16DA5B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F0DE976-09C7-468E-88D4-E653C3B9A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46834F4-CE01-4256-A71F-E9622367B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24B1666-CD3C-4141-91C0-782A8C0A7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BEB9DED-5756-4349-86C4-BB40C843E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E66CDAA-2393-4E50-88AE-4B6DE356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52ED3B2-4AF6-4D71-AFE0-E628195BE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8F8274F-6455-416D-9E21-09DCC6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A4FC2BA-35B4-4272-AE27-2EA963B9C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75E2C7-38CF-4C4C-BA60-8EBC4C59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A41EEBD-A69D-4000-B18A-0FF9079FF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D674DC2-DB19-4D12-A7CC-A19B45A5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CE37544-AEB0-4C32-9AB4-FD8868FBB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A4D92EE-9609-4B42-A0C2-EE8B291A2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14BE4F6-D0F0-4D05-BADF-7BAB738853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2022A48-AB28-42C0-99AA-84E9E942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BE1212E-2DDC-41F9-817C-2B0AF529E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EAC07E3-6FB7-48B5-9418-5D58EC897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C112200-C0E8-4E4F-B475-BB0C5619B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BA45913-5C20-4A2E-9401-B69D433BA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53BFA98-23F1-401A-B615-F706954A4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9EE95EF-D097-47D9-98DF-5BA037C49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2E5EAA5-1BC5-4C85-85D9-F7BA73476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8F5AAC3-E106-4C3A-986B-23C44A9B1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3EC6582A-5366-4B33-8D40-2B474D8B5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A25249E-2F40-425D-A7F1-B7E55EF53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13EC936-5CFC-4FE5-BCA8-59B3A2EF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CDE7F7A-C490-430C-876F-0349FC8BF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D686B4E-119A-4F4A-9392-1F9CFE3BE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Right Triangle 127">
            <a:extLst>
              <a:ext uri="{FF2B5EF4-FFF2-40B4-BE49-F238E27FC236}">
                <a16:creationId xmlns:a16="http://schemas.microsoft.com/office/drawing/2014/main" id="{F3730C34-30B8-42E4-824D-F095747C4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5" y="20590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0025D9-279A-496D-AC95-7E698A43E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5951"/>
            <a:ext cx="5398648" cy="1878413"/>
          </a:xfrm>
        </p:spPr>
        <p:txBody>
          <a:bodyPr>
            <a:normAutofit/>
          </a:bodyPr>
          <a:lstStyle/>
          <a:p>
            <a:r>
              <a:rPr lang="en-US" dirty="0"/>
              <a:t>Comparing the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D0708-5EC4-4F70-A3A4-5DC51A013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3005"/>
            <a:ext cx="4398756" cy="326039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77B2AA"/>
              </a:buClr>
            </a:pPr>
            <a:r>
              <a:rPr lang="en-US" dirty="0"/>
              <a:t>For Sparse graphs (</a:t>
            </a:r>
            <a:r>
              <a:rPr lang="en-US" dirty="0">
                <a:ea typeface="+mn-lt"/>
                <a:cs typeface="+mn-lt"/>
              </a:rPr>
              <a:t>| E | ≅ n </a:t>
            </a:r>
            <a:r>
              <a:rPr lang="en-US" dirty="0"/>
              <a:t>) adjacency-list representation takes less space</a:t>
            </a:r>
          </a:p>
          <a:p>
            <a:pPr>
              <a:buClr>
                <a:srgbClr val="77B2AA"/>
              </a:buClr>
            </a:pPr>
            <a:r>
              <a:rPr lang="en-US" dirty="0"/>
              <a:t>For Dense graphs (</a:t>
            </a:r>
            <a:r>
              <a:rPr lang="en-US" dirty="0">
                <a:ea typeface="+mn-lt"/>
                <a:cs typeface="+mn-lt"/>
              </a:rPr>
              <a:t>| E | ≅ n</a:t>
            </a:r>
            <a:r>
              <a:rPr lang="en-US" baseline="30000" dirty="0">
                <a:ea typeface="+mn-lt"/>
                <a:cs typeface="+mn-lt"/>
              </a:rPr>
              <a:t>2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/>
              <a:t>) adjacency-matrix representation is faster</a:t>
            </a:r>
          </a:p>
          <a:p>
            <a:pPr>
              <a:buClr>
                <a:srgbClr val="77B2AA"/>
              </a:buClr>
            </a:pPr>
            <a:r>
              <a:rPr lang="en-US" dirty="0"/>
              <a:t>The representation should be selected based on the requirement</a:t>
            </a:r>
          </a:p>
        </p:txBody>
      </p:sp>
      <p:pic>
        <p:nvPicPr>
          <p:cNvPr id="4" name="Picture 5" descr="A picture containing clock, watch&#10;&#10;Description automatically generated">
            <a:extLst>
              <a:ext uri="{FF2B5EF4-FFF2-40B4-BE49-F238E27FC236}">
                <a16:creationId xmlns:a16="http://schemas.microsoft.com/office/drawing/2014/main" id="{DE7F8D54-094D-4622-804B-152B9965D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100" y="721082"/>
            <a:ext cx="3846065" cy="2635551"/>
          </a:xfrm>
          <a:prstGeom prst="rect">
            <a:avLst/>
          </a:prstGeom>
        </p:spPr>
      </p:pic>
      <p:pic>
        <p:nvPicPr>
          <p:cNvPr id="6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2B723A52-2AF9-4FF6-B503-7A3E4AF0C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592" y="3918161"/>
            <a:ext cx="4700622" cy="1808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ECEAD1-B966-4A1F-916C-F237A489EEA1}"/>
              </a:ext>
            </a:extLst>
          </p:cNvPr>
          <p:cNvSpPr txBox="1"/>
          <p:nvPr/>
        </p:nvSpPr>
        <p:spPr>
          <a:xfrm>
            <a:off x="8006861" y="335670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Graph G = (V, E)</a:t>
            </a:r>
            <a:endParaRPr 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4A78C52-1908-4F3A-85BB-862AE3CF1E4C}"/>
              </a:ext>
            </a:extLst>
          </p:cNvPr>
          <p:cNvSpPr txBox="1"/>
          <p:nvPr/>
        </p:nvSpPr>
        <p:spPr>
          <a:xfrm>
            <a:off x="6639168" y="5828323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Adjacency-list representation of G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C60A2EF-1445-4D7E-9A92-AC522360419B}"/>
              </a:ext>
            </a:extLst>
          </p:cNvPr>
          <p:cNvSpPr txBox="1"/>
          <p:nvPr/>
        </p:nvSpPr>
        <p:spPr>
          <a:xfrm>
            <a:off x="9716476" y="5828322"/>
            <a:ext cx="23035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Adjacency-matrix</a:t>
            </a:r>
            <a:br>
              <a:rPr lang="en-US" dirty="0"/>
            </a:br>
            <a:r>
              <a:rPr lang="en-US" dirty="0"/>
              <a:t>representation of G</a:t>
            </a:r>
          </a:p>
        </p:txBody>
      </p:sp>
    </p:spTree>
    <p:extLst>
      <p:ext uri="{BB962C8B-B14F-4D97-AF65-F5344CB8AC3E}">
        <p14:creationId xmlns:p14="http://schemas.microsoft.com/office/powerpoint/2010/main" val="395438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060158-CF22-466C-BAFE-10F57D7E5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7A53BF-F3CC-42D1-91FF-BAF2883EA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F21687-EA1C-4AFD-BC47-A2BA08FB0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276182-1DEF-466D-B618-513EE38E5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A937361-AFC6-4750-9A37-B6127E4A7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80667DF-2EE4-4252-8800-EAEE6829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E9BF1E8-4199-4E9F-BFD3-B9D64C743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503F9AF-0A16-4704-96F3-0CC638DE1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1AEB9FD-1A0C-4D28-8E6F-57E57D1F0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302323A-3DDD-4C21-A027-CFBC74181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FDA58D-139C-4C6B-AFF4-A7D08DF09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B2396F-31F5-46D6-BCF4-091F9EA03D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2A3F636-C80B-42A9-BCC0-2213B5921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F090533-7B4C-4733-9811-86F159EEA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A370ACA-B3D6-4E51-9A58-F2269077D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F33DF64-876A-4763-A1C7-D6BBA3A32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FAEBB5-3597-4D57-9638-1ECE86D93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18E2B9-9A8C-4EDC-9103-9968B8AEA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23FFACA-49BA-4201-BE8E-C50CD6B6E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30944A-95A0-4C0F-AC2F-1EEB9DC0E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A4C12CF-84C4-4BB8-8A61-123361D3E3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14DCCA7-1C50-41F6-8844-BC8FF4732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D38DFA8-9394-4246-A6C0-5DD2C1121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2EE7F3-26D5-48CE-A15B-967C29441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1AF1A33-5879-4E5F-B4AE-7A55C1EA4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1448F56-967D-482A-8B49-65EDF2E01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DB5C18D-3D54-4829-AEEF-EBA75BAA1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17E3847-C4EB-431E-8D48-C4F432956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24C2E57-D58D-43DE-852D-BD55DF974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160E778-087F-430A-A045-7B8B21138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683F3FD-5713-45BA-86E1-E4CAF1502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3F59E36-A5DB-40FE-A1A7-291E1D0CB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505442D-1576-479B-8D52-2D858590C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2" y="4773496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135C4-3AC4-4847-89A8-D2E68392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74" y="4746172"/>
            <a:ext cx="10498017" cy="1397231"/>
          </a:xfrm>
        </p:spPr>
        <p:txBody>
          <a:bodyPr anchor="t">
            <a:normAutofit/>
          </a:bodyPr>
          <a:lstStyle/>
          <a:p>
            <a:r>
              <a:rPr lang="en-US" dirty="0"/>
              <a:t>Graph in Mathematics or in normal use</a:t>
            </a:r>
          </a:p>
        </p:txBody>
      </p:sp>
      <p:pic>
        <p:nvPicPr>
          <p:cNvPr id="5" name="Picture 5" descr="Magnifying glass showing decling performance">
            <a:extLst>
              <a:ext uri="{FF2B5EF4-FFF2-40B4-BE49-F238E27FC236}">
                <a16:creationId xmlns:a16="http://schemas.microsoft.com/office/drawing/2014/main" id="{5F68D887-333F-4DB0-9033-139A1DB09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118" y="706438"/>
            <a:ext cx="4899426" cy="3265487"/>
          </a:xfr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0E14265-AAC1-4142-82E3-1798D6C891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425" y="714592"/>
            <a:ext cx="5428820" cy="32572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224D7-32EA-4FE5-8794-E8EF0FB5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39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05" name="Freeform: Shape 104">
            <a:extLst>
              <a:ext uri="{FF2B5EF4-FFF2-40B4-BE49-F238E27FC236}">
                <a16:creationId xmlns:a16="http://schemas.microsoft.com/office/drawing/2014/main" id="{CFDF70F4-97B6-40D8-B1FA-9580DBD23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2244" y="224448"/>
            <a:ext cx="6857996" cy="6409096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Right Triangle 139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64E62-1CAC-46C7-9A35-90378A496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408027" cy="1442463"/>
          </a:xfrm>
        </p:spPr>
        <p:txBody>
          <a:bodyPr>
            <a:normAutofit/>
          </a:bodyPr>
          <a:lstStyle/>
          <a:p>
            <a:r>
              <a:rPr lang="en-US" dirty="0"/>
              <a:t>Graph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106CA-1F91-4709-85CC-934AF5C28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4424633" cy="37919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For a graph G = (V, E) with vertex set V and edge set E, graph search refers to the process of visiting each vertex in a graph</a:t>
            </a:r>
            <a:endParaRPr lang="en-US" dirty="0"/>
          </a:p>
          <a:p>
            <a:pPr>
              <a:buClr>
                <a:srgbClr val="77B2AA"/>
              </a:buClr>
            </a:pPr>
            <a:r>
              <a:rPr lang="en-US" dirty="0">
                <a:ea typeface="+mn-lt"/>
                <a:cs typeface="+mn-lt"/>
              </a:rPr>
              <a:t>Traversals are classified by the order in which the vertices are visited</a:t>
            </a:r>
          </a:p>
          <a:p>
            <a:pPr>
              <a:buClr>
                <a:srgbClr val="77B2AA"/>
              </a:buClr>
            </a:pPr>
            <a:r>
              <a:rPr lang="en-US" dirty="0"/>
              <a:t>Also known as </a:t>
            </a:r>
            <a:r>
              <a:rPr lang="en-US" b="1" dirty="0"/>
              <a:t>Graph Traversal</a:t>
            </a:r>
          </a:p>
        </p:txBody>
      </p:sp>
      <p:pic>
        <p:nvPicPr>
          <p:cNvPr id="46" name="Picture 46" descr="Diagram&#10;&#10;Description automatically generated">
            <a:extLst>
              <a:ext uri="{FF2B5EF4-FFF2-40B4-BE49-F238E27FC236}">
                <a16:creationId xmlns:a16="http://schemas.microsoft.com/office/drawing/2014/main" id="{78A74081-FC05-4978-9BD1-8C5C270EC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094" y="1919174"/>
            <a:ext cx="4401655" cy="302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2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45E01967-F4D7-4EA5-BD36-2B758026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4BBDE918-D1B5-4D52-BAA0-9E54E519B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DBCDDCB-0F5A-48EB-A6CF-CD71BBB55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76405B4-F361-413B-8900-5067B0CD3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DDE0E00-DAFA-46F9-884D-6480AF1F1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0B7C2C2-1C45-4297-B8C2-9644A2F63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07772957-8DE3-4A9C-A7DC-6DFDACF32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41040BF-A5E5-4896-AFF5-2C353199C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70A3F48-0B77-4B98-BA6D-E6DB8FF69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B2B2F366-17D7-4698-8E11-DA36710B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CFEE167-2BDA-4641-AE8A-E41082FF4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9CA4946-1750-4A15-89C1-D86CF115F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561A294-3670-461F-8D00-689977DB6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C61A0C6-F8AF-448A-AADE-558022BC4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C76A5AC-5A2F-466E-967A-16C98E9AFC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1102E1A-7EB8-48DF-BB31-9C394E8FB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CEEA9D6D-2BE5-4BED-A11B-3C5F3F9C2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D7D0129-2BD8-462F-A997-55F5E95F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43AE042-5B1A-403E-9140-EF0A803CF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4699C9E-2B33-46BD-B2B3-C65370E6E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83631D1-3226-4E75-B436-C4FDAD5B4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9831D71-AB4D-4E85-9329-D49B7DBFC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4CB9679-FC38-4727-96D5-09C9B0F69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0593DFE-8CBB-4B11-BF17-B42F38882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F50CBD1-38B0-450B-8A69-B3D7332B7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374C811-6DCA-4F8B-A4DA-3217E115E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A9BBC3B-1185-4831-8753-87BB12E5B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F9BCCD0-996C-46FA-BAF1-58048E699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820D353-31D7-420D-B0D7-29462531E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A9600EB-C36D-4BFE-AC99-84E583667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D0BCF96-FBD3-491A-8F68-7E0F73C92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6EA6FAD1-77E1-42F8-9D4D-9EC243500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3118A898-7159-4EE0-971A-E5685A0E7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62" y="0"/>
            <a:ext cx="12188952" cy="3596860"/>
          </a:xfrm>
          <a:custGeom>
            <a:avLst/>
            <a:gdLst>
              <a:gd name="connsiteX0" fmla="*/ 0 w 12188952"/>
              <a:gd name="connsiteY0" fmla="*/ 0 h 3215754"/>
              <a:gd name="connsiteX1" fmla="*/ 12188952 w 12188952"/>
              <a:gd name="connsiteY1" fmla="*/ 0 h 3215754"/>
              <a:gd name="connsiteX2" fmla="*/ 12188952 w 12188952"/>
              <a:gd name="connsiteY2" fmla="*/ 2500867 h 3215754"/>
              <a:gd name="connsiteX3" fmla="*/ 0 w 12188952"/>
              <a:gd name="connsiteY3" fmla="*/ 3009882 h 321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3215754">
                <a:moveTo>
                  <a:pt x="0" y="0"/>
                </a:moveTo>
                <a:lnTo>
                  <a:pt x="12188952" y="0"/>
                </a:lnTo>
                <a:lnTo>
                  <a:pt x="12188952" y="2500867"/>
                </a:lnTo>
                <a:cubicBezTo>
                  <a:pt x="6094476" y="2500867"/>
                  <a:pt x="6094476" y="3679638"/>
                  <a:pt x="0" y="300988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7" descr="Connected sticks shaping polygons background">
            <a:extLst>
              <a:ext uri="{FF2B5EF4-FFF2-40B4-BE49-F238E27FC236}">
                <a16:creationId xmlns:a16="http://schemas.microsoft.com/office/drawing/2014/main" id="{24C0CD23-8986-4026-B847-8B32D3B8A3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l="5930" r="5148" b="1"/>
          <a:stretch/>
        </p:blipFill>
        <p:spPr>
          <a:xfrm>
            <a:off x="8118977" y="10"/>
            <a:ext cx="4063761" cy="3050450"/>
          </a:xfrm>
          <a:custGeom>
            <a:avLst/>
            <a:gdLst/>
            <a:ahLst/>
            <a:cxnLst/>
            <a:rect l="l" t="t" r="r" b="b"/>
            <a:pathLst>
              <a:path w="4063761" h="3050460">
                <a:moveTo>
                  <a:pt x="0" y="0"/>
                </a:moveTo>
                <a:lnTo>
                  <a:pt x="4063761" y="0"/>
                </a:lnTo>
                <a:lnTo>
                  <a:pt x="4063761" y="2797303"/>
                </a:lnTo>
                <a:lnTo>
                  <a:pt x="3517625" y="2801010"/>
                </a:lnTo>
                <a:cubicBezTo>
                  <a:pt x="2265177" y="2818312"/>
                  <a:pt x="1286133" y="2893642"/>
                  <a:pt x="452904" y="2991556"/>
                </a:cubicBezTo>
                <a:lnTo>
                  <a:pt x="0" y="3050460"/>
                </a:lnTo>
                <a:close/>
              </a:path>
            </a:pathLst>
          </a:custGeom>
        </p:spPr>
      </p:pic>
      <p:pic>
        <p:nvPicPr>
          <p:cNvPr id="8" name="Picture 8" descr="Person opening world map">
            <a:extLst>
              <a:ext uri="{FF2B5EF4-FFF2-40B4-BE49-F238E27FC236}">
                <a16:creationId xmlns:a16="http://schemas.microsoft.com/office/drawing/2014/main" id="{A760650C-C1CE-491D-9F9D-8523A4FEFB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l="10196" r="13954" b="-2"/>
          <a:stretch/>
        </p:blipFill>
        <p:spPr>
          <a:xfrm>
            <a:off x="4056381" y="1"/>
            <a:ext cx="4063761" cy="3576271"/>
          </a:xfrm>
          <a:custGeom>
            <a:avLst/>
            <a:gdLst/>
            <a:ahLst/>
            <a:cxnLst/>
            <a:rect l="l" t="t" r="r" b="b"/>
            <a:pathLst>
              <a:path w="4063761" h="3576271">
                <a:moveTo>
                  <a:pt x="0" y="0"/>
                </a:moveTo>
                <a:lnTo>
                  <a:pt x="4063761" y="0"/>
                </a:lnTo>
                <a:lnTo>
                  <a:pt x="4063761" y="3050309"/>
                </a:lnTo>
                <a:lnTo>
                  <a:pt x="3834038" y="3080186"/>
                </a:lnTo>
                <a:cubicBezTo>
                  <a:pt x="2530629" y="3265201"/>
                  <a:pt x="1548609" y="3486824"/>
                  <a:pt x="245201" y="3566492"/>
                </a:cubicBezTo>
                <a:lnTo>
                  <a:pt x="0" y="3576271"/>
                </a:lnTo>
                <a:close/>
              </a:path>
            </a:pathLst>
          </a:custGeom>
        </p:spPr>
      </p:pic>
      <p:pic>
        <p:nvPicPr>
          <p:cNvPr id="9" name="Picture 9" descr="Top shot of a representation of networks with stick figures.">
            <a:extLst>
              <a:ext uri="{FF2B5EF4-FFF2-40B4-BE49-F238E27FC236}">
                <a16:creationId xmlns:a16="http://schemas.microsoft.com/office/drawing/2014/main" id="{B7C4F536-399B-442E-BB2E-4829676DE7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</a:blip>
          <a:srcRect l="24072" r="939"/>
          <a:stretch/>
        </p:blipFill>
        <p:spPr>
          <a:xfrm>
            <a:off x="1524" y="1"/>
            <a:ext cx="4056023" cy="3596861"/>
          </a:xfrm>
          <a:custGeom>
            <a:avLst/>
            <a:gdLst/>
            <a:ahLst/>
            <a:cxnLst/>
            <a:rect l="l" t="t" r="r" b="b"/>
            <a:pathLst>
              <a:path w="4056023" h="3596861">
                <a:moveTo>
                  <a:pt x="0" y="0"/>
                </a:moveTo>
                <a:lnTo>
                  <a:pt x="4056023" y="0"/>
                </a:lnTo>
                <a:lnTo>
                  <a:pt x="4056023" y="3576224"/>
                </a:lnTo>
                <a:lnTo>
                  <a:pt x="3618595" y="3593670"/>
                </a:lnTo>
                <a:cubicBezTo>
                  <a:pt x="2666333" y="3611930"/>
                  <a:pt x="1523619" y="3553872"/>
                  <a:pt x="0" y="336659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DFB33A-2182-4499-BB59-659C0AA9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61418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Applications of Graph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B48EE-3B1F-48E7-A20D-ABA7AD0FF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113" y="3971878"/>
            <a:ext cx="8342174" cy="217152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77B2AA"/>
              </a:buClr>
            </a:pPr>
            <a:r>
              <a:rPr lang="en-US" dirty="0"/>
              <a:t>Checking connectivity</a:t>
            </a:r>
          </a:p>
          <a:p>
            <a:pPr>
              <a:buClr>
                <a:srgbClr val="77B2AA"/>
              </a:buClr>
            </a:pPr>
            <a:r>
              <a:rPr lang="en-US" dirty="0"/>
              <a:t>Shortest paths</a:t>
            </a:r>
          </a:p>
          <a:p>
            <a:pPr>
              <a:buClr>
                <a:srgbClr val="77B2AA"/>
              </a:buClr>
            </a:pPr>
            <a:r>
              <a:rPr lang="en-US" dirty="0"/>
              <a:t>Planning</a:t>
            </a:r>
          </a:p>
          <a:p>
            <a:pPr>
              <a:buClr>
                <a:srgbClr val="77B2AA"/>
              </a:buClr>
            </a:pPr>
            <a:r>
              <a:rPr lang="en-US" dirty="0"/>
              <a:t>Connected components</a:t>
            </a:r>
          </a:p>
          <a:p>
            <a:pPr>
              <a:buClr>
                <a:srgbClr val="77B2AA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3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4" name="Group 10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12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ight Triangle 43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86345-31ED-4E75-8C86-DF587021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5818396" cy="1362156"/>
          </a:xfrm>
        </p:spPr>
        <p:txBody>
          <a:bodyPr>
            <a:normAutofit/>
          </a:bodyPr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25B6E-8C37-4945-A337-131E8BE59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5818396" cy="379191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lnSpc>
                <a:spcPct val="100000"/>
              </a:lnSpc>
              <a:buClr>
                <a:srgbClr val="77B2AA"/>
              </a:buClr>
            </a:pPr>
            <a:r>
              <a:rPr lang="en-US" sz="1700" dirty="0">
                <a:ea typeface="+mn-lt"/>
                <a:cs typeface="+mn-lt"/>
              </a:rPr>
              <a:t>Breadth-first search (BFS) is one of the simplest algorithms for graph traversal</a:t>
            </a:r>
            <a:endParaRPr lang="en-US" sz="1700" dirty="0"/>
          </a:p>
          <a:p>
            <a:pPr marL="342900" indent="-342900">
              <a:lnSpc>
                <a:spcPct val="100000"/>
              </a:lnSpc>
              <a:buClr>
                <a:srgbClr val="77B2AA"/>
              </a:buClr>
            </a:pPr>
            <a:r>
              <a:rPr lang="en-US" sz="1700" dirty="0">
                <a:ea typeface="+mn-lt"/>
                <a:cs typeface="+mn-lt"/>
              </a:rPr>
              <a:t>BFS calculates the shortest path between two nodes</a:t>
            </a:r>
          </a:p>
          <a:p>
            <a:pPr marL="342900" indent="-342900">
              <a:lnSpc>
                <a:spcPct val="100000"/>
              </a:lnSpc>
              <a:buClr>
                <a:srgbClr val="77B2AA"/>
              </a:buClr>
            </a:pPr>
            <a:r>
              <a:rPr lang="en-US" sz="1700" dirty="0">
                <a:ea typeface="+mn-lt"/>
                <a:cs typeface="+mn-lt"/>
              </a:rPr>
              <a:t>For a given graph, </a:t>
            </a:r>
            <a:r>
              <a:rPr lang="en-US" sz="1700" i="1" dirty="0">
                <a:ea typeface="+mn-lt"/>
                <a:cs typeface="+mn-lt"/>
              </a:rPr>
              <a:t>G</a:t>
            </a:r>
            <a:r>
              <a:rPr lang="en-US" sz="1700" dirty="0">
                <a:ea typeface="+mn-lt"/>
                <a:cs typeface="+mn-lt"/>
              </a:rPr>
              <a:t> </a:t>
            </a:r>
            <a:r>
              <a:rPr lang="en-US" sz="1700" i="1" dirty="0">
                <a:ea typeface="+mn-lt"/>
                <a:cs typeface="+mn-lt"/>
              </a:rPr>
              <a:t>= (V, E)</a:t>
            </a:r>
            <a:r>
              <a:rPr lang="en-US" sz="1700" dirty="0">
                <a:ea typeface="+mn-lt"/>
                <a:cs typeface="+mn-lt"/>
              </a:rPr>
              <a:t> and a source vertex </a:t>
            </a:r>
            <a:r>
              <a:rPr lang="en-US" sz="1700" i="1" dirty="0">
                <a:ea typeface="+mn-lt"/>
                <a:cs typeface="+mn-lt"/>
              </a:rPr>
              <a:t>s ∈ V</a:t>
            </a:r>
            <a:br>
              <a:rPr lang="en-US" sz="1700" i="1" dirty="0">
                <a:ea typeface="+mn-lt"/>
                <a:cs typeface="+mn-lt"/>
              </a:rPr>
            </a:br>
            <a:r>
              <a:rPr lang="en-US" sz="1700" dirty="0">
                <a:ea typeface="+mn-lt"/>
                <a:cs typeface="+mn-lt"/>
              </a:rPr>
              <a:t>BFS explores the edges of </a:t>
            </a:r>
            <a:r>
              <a:rPr lang="en-US" sz="1700" i="1" dirty="0">
                <a:ea typeface="+mn-lt"/>
                <a:cs typeface="+mn-lt"/>
              </a:rPr>
              <a:t>G</a:t>
            </a:r>
            <a:r>
              <a:rPr lang="en-US" sz="1700" dirty="0">
                <a:ea typeface="+mn-lt"/>
                <a:cs typeface="+mn-lt"/>
              </a:rPr>
              <a:t> to discover every vertex that is reachable from </a:t>
            </a:r>
            <a:r>
              <a:rPr lang="en-US" sz="1700" i="1" dirty="0">
                <a:ea typeface="+mn-lt"/>
                <a:cs typeface="+mn-lt"/>
              </a:rPr>
              <a:t>s</a:t>
            </a:r>
            <a:endParaRPr lang="en-US" sz="1700" dirty="0"/>
          </a:p>
          <a:p>
            <a:pPr marL="342900" indent="-342900">
              <a:lnSpc>
                <a:spcPct val="100000"/>
              </a:lnSpc>
              <a:buClr>
                <a:srgbClr val="77B2AA"/>
              </a:buClr>
            </a:pPr>
            <a:r>
              <a:rPr lang="en-US" sz="1700" dirty="0">
                <a:ea typeface="+mn-lt"/>
                <a:cs typeface="+mn-lt"/>
              </a:rPr>
              <a:t>BFS works on both directed and undirected graphs</a:t>
            </a:r>
          </a:p>
          <a:p>
            <a:pPr marL="342900" indent="-342900">
              <a:lnSpc>
                <a:spcPct val="100000"/>
              </a:lnSpc>
              <a:buClr>
                <a:srgbClr val="77B2AA"/>
              </a:buClr>
            </a:pPr>
            <a:r>
              <a:rPr lang="en-US" sz="1700" dirty="0"/>
              <a:t>It expands the frontier between discovered and undiscovered vertices uniformly across the breadth of the frontier, so it is called Breadth-first search</a:t>
            </a:r>
          </a:p>
          <a:p>
            <a:pPr marL="342900" indent="-342900">
              <a:lnSpc>
                <a:spcPct val="100000"/>
              </a:lnSpc>
              <a:buClr>
                <a:srgbClr val="77B2AA"/>
              </a:buClr>
            </a:pPr>
            <a:r>
              <a:rPr lang="en-US" sz="1700" dirty="0"/>
              <a:t>It discovers all vertices at distance </a:t>
            </a:r>
            <a:r>
              <a:rPr lang="en-US" sz="1700" i="1" dirty="0"/>
              <a:t>k</a:t>
            </a:r>
            <a:r>
              <a:rPr lang="en-US" sz="1700" dirty="0"/>
              <a:t> from </a:t>
            </a:r>
            <a:r>
              <a:rPr lang="en-US" sz="1700" i="1" dirty="0"/>
              <a:t>s</a:t>
            </a:r>
            <a:r>
              <a:rPr lang="en-US" sz="1700" dirty="0"/>
              <a:t> before discovering any vertices at distance </a:t>
            </a:r>
            <a:r>
              <a:rPr lang="en-US" sz="1700" i="1" dirty="0"/>
              <a:t>k + 1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47604DA-18F3-436E-AC97-40DAC465A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094" y="1682585"/>
            <a:ext cx="4401655" cy="349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9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Right Triangle 145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86345-31ED-4E75-8C86-DF587021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5818396" cy="1362156"/>
          </a:xfrm>
        </p:spPr>
        <p:txBody>
          <a:bodyPr>
            <a:normAutofit/>
          </a:bodyPr>
          <a:lstStyle/>
          <a:p>
            <a:r>
              <a:rPr lang="en-US" dirty="0"/>
              <a:t>BFS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25B6E-8C37-4945-A337-131E8BE59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5818396" cy="379191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42900" indent="-342900">
              <a:buClr>
                <a:srgbClr val="77B2AA"/>
              </a:buClr>
            </a:pPr>
            <a:r>
              <a:rPr lang="en-US" dirty="0">
                <a:ea typeface="+mn-lt"/>
                <a:cs typeface="+mn-lt"/>
              </a:rPr>
              <a:t>Initially each of the vertex is configured as:</a:t>
            </a:r>
            <a:endParaRPr lang="en-US" dirty="0"/>
          </a:p>
          <a:p>
            <a:pPr marL="571500" lvl="1" indent="-342900">
              <a:buClr>
                <a:srgbClr val="77B2AA"/>
              </a:buClr>
            </a:pPr>
            <a:r>
              <a:rPr lang="en-US" dirty="0">
                <a:ea typeface="+mn-lt"/>
                <a:cs typeface="+mn-lt"/>
              </a:rPr>
              <a:t>Color to WHITE</a:t>
            </a:r>
            <a:endParaRPr lang="en-US" dirty="0"/>
          </a:p>
          <a:p>
            <a:pPr marL="571500" lvl="1" indent="-342900">
              <a:buClr>
                <a:srgbClr val="77B2AA"/>
              </a:buClr>
            </a:pPr>
            <a:r>
              <a:rPr lang="en-US" dirty="0"/>
              <a:t>depth to infinity</a:t>
            </a:r>
          </a:p>
          <a:p>
            <a:pPr marL="571500" lvl="1" indent="-342900">
              <a:buClr>
                <a:srgbClr val="77B2AA"/>
              </a:buClr>
            </a:pPr>
            <a:r>
              <a:rPr lang="en-US" dirty="0"/>
              <a:t>parent as NIL</a:t>
            </a:r>
          </a:p>
          <a:p>
            <a:pPr marL="342900" indent="-342900">
              <a:buClr>
                <a:srgbClr val="77B2AA"/>
              </a:buClr>
            </a:pPr>
            <a:r>
              <a:rPr lang="en-US" dirty="0"/>
              <a:t>A queue is used to keep track of the traversal</a:t>
            </a:r>
          </a:p>
          <a:p>
            <a:pPr marL="342900" indent="-342900">
              <a:buClr>
                <a:srgbClr val="77B2AA"/>
              </a:buClr>
            </a:pPr>
            <a:r>
              <a:rPr lang="en-US" dirty="0"/>
              <a:t>If a vertex with WHITE color is discovered, it painted GRAY and added to the queue</a:t>
            </a:r>
          </a:p>
          <a:p>
            <a:pPr marL="342900" indent="-342900">
              <a:buClr>
                <a:srgbClr val="77B2AA"/>
              </a:buClr>
            </a:pPr>
            <a:r>
              <a:rPr lang="en-US" dirty="0"/>
              <a:t>If a vertex completes traversal, it painted BLACK</a:t>
            </a:r>
          </a:p>
          <a:p>
            <a:pPr marL="342900" indent="-342900">
              <a:buClr>
                <a:srgbClr val="77B2AA"/>
              </a:buClr>
            </a:pPr>
            <a:r>
              <a:rPr lang="en-US" dirty="0"/>
              <a:t>The traversal continues until the queue is empty</a:t>
            </a:r>
          </a:p>
          <a:p>
            <a:pPr marL="342900" indent="-342900">
              <a:buClr>
                <a:srgbClr val="77B2AA"/>
              </a:buClr>
            </a:pPr>
            <a:r>
              <a:rPr lang="en-US" dirty="0"/>
              <a:t>Running time: O(V + E)</a:t>
            </a:r>
          </a:p>
          <a:p>
            <a:pPr marL="342900" indent="-342900">
              <a:lnSpc>
                <a:spcPct val="100000"/>
              </a:lnSpc>
              <a:buClr>
                <a:srgbClr val="77B2AA"/>
              </a:buClr>
            </a:pPr>
            <a:r>
              <a:rPr lang="en-US" dirty="0">
                <a:ea typeface="+mn-lt"/>
                <a:cs typeface="+mn-lt"/>
              </a:rPr>
              <a:t>BFS ensures to visit each node once only</a:t>
            </a:r>
          </a:p>
          <a:p>
            <a:pPr marL="571500" lvl="1" indent="-342900">
              <a:buClr>
                <a:srgbClr val="77B2AA"/>
              </a:buClr>
            </a:pPr>
            <a:endParaRPr lang="en-US" dirty="0"/>
          </a:p>
          <a:p>
            <a:pPr marL="342900" indent="-342900">
              <a:buClr>
                <a:srgbClr val="77B2AA"/>
              </a:buClr>
            </a:pP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9B41485-E08B-4E96-9994-244280147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999" y="721082"/>
            <a:ext cx="3605844" cy="54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0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28BEBDD9-D418-44C7-BC79-CB1A7A111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839" y="172442"/>
            <a:ext cx="3229924" cy="4843202"/>
          </a:xfrm>
          <a:prstGeom prst="rect">
            <a:avLst/>
          </a:prstGeom>
        </p:spPr>
      </p:pic>
      <p:pic>
        <p:nvPicPr>
          <p:cNvPr id="5" name="Picture 5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9BED5D-6FC6-45BA-B292-E8F363CBF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170994"/>
            <a:ext cx="2743200" cy="1253132"/>
          </a:xfrm>
          <a:prstGeom prst="rect">
            <a:avLst/>
          </a:prstGeom>
        </p:spPr>
      </p:pic>
      <p:pic>
        <p:nvPicPr>
          <p:cNvPr id="7" name="Picture 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88DE669D-9AD9-427B-AE85-50FC64F74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440" y="225860"/>
            <a:ext cx="2743200" cy="1143400"/>
          </a:xfrm>
          <a:prstGeom prst="rect">
            <a:avLst/>
          </a:prstGeom>
        </p:spPr>
      </p:pic>
      <p:pic>
        <p:nvPicPr>
          <p:cNvPr id="9" name="Picture 7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E95EFE10-08AF-43BC-B412-DF2793F33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" y="2138007"/>
            <a:ext cx="2743200" cy="1017346"/>
          </a:xfrm>
          <a:prstGeom prst="rect">
            <a:avLst/>
          </a:prstGeom>
        </p:spPr>
      </p:pic>
      <p:pic>
        <p:nvPicPr>
          <p:cNvPr id="18" name="Picture 18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7DEB9E5A-D294-4895-833C-7E3304B8A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440" y="2113901"/>
            <a:ext cx="2743200" cy="1045239"/>
          </a:xfrm>
          <a:prstGeom prst="rect">
            <a:avLst/>
          </a:prstGeom>
        </p:spPr>
      </p:pic>
      <p:pic>
        <p:nvPicPr>
          <p:cNvPr id="19" name="Picture 19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5ABDA837-F456-4AC1-B8C9-0FF547FD7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40" y="3881857"/>
            <a:ext cx="2743200" cy="1004365"/>
          </a:xfrm>
          <a:prstGeom prst="rect">
            <a:avLst/>
          </a:prstGeom>
        </p:spPr>
      </p:pic>
      <p:pic>
        <p:nvPicPr>
          <p:cNvPr id="20" name="Picture 20" descr="A picture containing clock, watch&#10;&#10;Description automatically generated">
            <a:extLst>
              <a:ext uri="{FF2B5EF4-FFF2-40B4-BE49-F238E27FC236}">
                <a16:creationId xmlns:a16="http://schemas.microsoft.com/office/drawing/2014/main" id="{4CF8D39E-829B-4451-BC65-515AD2987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7440" y="3800984"/>
            <a:ext cx="2743200" cy="1084831"/>
          </a:xfrm>
          <a:prstGeom prst="rect">
            <a:avLst/>
          </a:prstGeom>
        </p:spPr>
      </p:pic>
      <p:pic>
        <p:nvPicPr>
          <p:cNvPr id="21" name="Picture 21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37F05623-383F-43E7-A312-E6DD1D8071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720" y="5465855"/>
            <a:ext cx="2743200" cy="1087570"/>
          </a:xfrm>
          <a:prstGeom prst="rect">
            <a:avLst/>
          </a:prstGeom>
        </p:spPr>
      </p:pic>
      <p:pic>
        <p:nvPicPr>
          <p:cNvPr id="22" name="Picture 22" descr="A picture containing text, clock, watch, gauge&#10;&#10;Description automatically generated">
            <a:extLst>
              <a:ext uri="{FF2B5EF4-FFF2-40B4-BE49-F238E27FC236}">
                <a16:creationId xmlns:a16="http://schemas.microsoft.com/office/drawing/2014/main" id="{6683645D-4D10-45ED-88D8-8B0099D27A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7440" y="5366498"/>
            <a:ext cx="2743200" cy="1184683"/>
          </a:xfrm>
          <a:prstGeom prst="rect">
            <a:avLst/>
          </a:prstGeom>
        </p:spPr>
      </p:pic>
      <p:pic>
        <p:nvPicPr>
          <p:cNvPr id="23" name="Picture 23" descr="A picture containing clock&#10;&#10;Description automatically generated">
            <a:extLst>
              <a:ext uri="{FF2B5EF4-FFF2-40B4-BE49-F238E27FC236}">
                <a16:creationId xmlns:a16="http://schemas.microsoft.com/office/drawing/2014/main" id="{986B573F-F090-4F7C-90AA-4AB5CDC6C5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98640" y="5327960"/>
            <a:ext cx="2743200" cy="126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6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White Jigsaw puzzle on yellow color background">
            <a:extLst>
              <a:ext uri="{FF2B5EF4-FFF2-40B4-BE49-F238E27FC236}">
                <a16:creationId xmlns:a16="http://schemas.microsoft.com/office/drawing/2014/main" id="{105A2E22-97D0-40C0-8B01-6601BA01F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98" r="21498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C3DF46-6E0D-4449-B771-D2D4356C5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Challenge Solving Session Live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8BB56-F78D-454D-9EC5-016828C23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6"/>
            <a:ext cx="4927425" cy="3245931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Clr>
                <a:srgbClr val="77B2AA"/>
              </a:buClr>
              <a:buAutoNum type="arabicPeriod"/>
            </a:pPr>
            <a:r>
              <a:rPr lang="en-US" dirty="0">
                <a:ea typeface="+mn-lt"/>
                <a:cs typeface="+mn-lt"/>
              </a:rPr>
              <a:t>Challenge: </a:t>
            </a:r>
            <a:r>
              <a:rPr lang="en-US" dirty="0">
                <a:ea typeface="+mn-lt"/>
                <a:cs typeface="+mn-lt"/>
                <a:hlinkClick r:id="rId3"/>
              </a:rPr>
              <a:t>https://practice.geeksforgeeks.org/problems/bfs-traversal-of-graph/1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 marL="457200" indent="-457200">
              <a:buClr>
                <a:srgbClr val="77B2AA"/>
              </a:buClr>
              <a:buAutoNum type="arabicPeriod"/>
            </a:pPr>
            <a:r>
              <a:rPr lang="en-US" dirty="0"/>
              <a:t>Solution: </a:t>
            </a:r>
            <a:r>
              <a:rPr lang="en-US" dirty="0">
                <a:ea typeface="+mn-lt"/>
                <a:cs typeface="+mn-lt"/>
                <a:hlinkClick r:id="rId4"/>
              </a:rPr>
              <a:t>https://gist.github.com/arsho/5a0e8670b328909b22b94069e157de5d</a:t>
            </a:r>
            <a:r>
              <a:rPr lang="en-US" dirty="0">
                <a:ea typeface="+mn-lt"/>
                <a:cs typeface="+mn-l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00039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DF46-6E0D-4449-B771-D2D4356C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8BB56-F78D-454D-9EC5-016828C23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dirty="0">
                <a:ea typeface="+mn-lt"/>
                <a:cs typeface="+mn-lt"/>
              </a:rPr>
              <a:t>Rivest, R. L., </a:t>
            </a:r>
            <a:r>
              <a:rPr lang="en-US" dirty="0" err="1">
                <a:ea typeface="+mn-lt"/>
                <a:cs typeface="+mn-lt"/>
              </a:rPr>
              <a:t>Leiserson</a:t>
            </a:r>
            <a:r>
              <a:rPr lang="en-US" dirty="0">
                <a:ea typeface="+mn-lt"/>
                <a:cs typeface="+mn-lt"/>
              </a:rPr>
              <a:t>, C. E., Stein, C., </a:t>
            </a:r>
            <a:r>
              <a:rPr lang="en-US" dirty="0" err="1">
                <a:ea typeface="+mn-lt"/>
                <a:cs typeface="+mn-lt"/>
              </a:rPr>
              <a:t>Cormen</a:t>
            </a:r>
            <a:r>
              <a:rPr lang="en-US" dirty="0">
                <a:ea typeface="+mn-lt"/>
                <a:cs typeface="+mn-lt"/>
              </a:rPr>
              <a:t>, T. H. (2009). Introduction to Algorithms. United Kingdom: MIT Press.</a:t>
            </a:r>
            <a:endParaRPr lang="en-US" dirty="0"/>
          </a:p>
          <a:p>
            <a:pPr marL="457200" indent="-457200">
              <a:buClr>
                <a:srgbClr val="77B2AA"/>
              </a:buClr>
              <a:buAutoNum type="arabicPeriod"/>
            </a:pPr>
            <a:r>
              <a:rPr lang="en-US" dirty="0">
                <a:ea typeface="+mn-lt"/>
                <a:cs typeface="+mn-lt"/>
              </a:rPr>
              <a:t>Roughgarden, T. (2018). Algorithms Illuminated: Graph algorithms and data structures. Part 2. United States: </a:t>
            </a:r>
            <a:r>
              <a:rPr lang="en-US" dirty="0" err="1">
                <a:ea typeface="+mn-lt"/>
                <a:cs typeface="+mn-lt"/>
              </a:rPr>
              <a:t>Soundlikeyourself</a:t>
            </a:r>
            <a:r>
              <a:rPr lang="en-US" dirty="0">
                <a:ea typeface="+mn-lt"/>
                <a:cs typeface="+mn-lt"/>
              </a:rPr>
              <a:t> Publishing LLC.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258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7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ight Triangle 40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96" name="Rectangle 42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7" name="Picture 3" descr="Aerial view of a highway near the ocean">
            <a:extLst>
              <a:ext uri="{FF2B5EF4-FFF2-40B4-BE49-F238E27FC236}">
                <a16:creationId xmlns:a16="http://schemas.microsoft.com/office/drawing/2014/main" id="{093CC565-C561-4FC7-9F63-86316636D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9" r="-2" b="1723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98" name="Group 44">
            <a:extLst>
              <a:ext uri="{FF2B5EF4-FFF2-40B4-BE49-F238E27FC236}">
                <a16:creationId xmlns:a16="http://schemas.microsoft.com/office/drawing/2014/main" id="{0854B02B-0B9C-4F1C-AA77-810192994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871A3F3-7B20-453C-B836-95EE1B194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F0D9088-A9DD-44D1-9480-54C6D9C5C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EF294E8-3387-4EC5-8FEF-B6619381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B9E4F71-1563-49A7-9E36-B6F17274C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5711EDE-15AE-45C1-BB5D-A75C2DBCE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2B2208C-A2E8-4A3A-A096-18F4A4CFF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F3D91FA-90DD-41F3-9BA4-DCECE004C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46A5051-8549-4326-889F-D444806DA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21A1F84-F65A-4182-A980-DAB5DDBA1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EB902F0-87AC-443C-80DE-A74F802B9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7E8A466-B6A0-4DB3-B8A3-CF8125CD3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1D000BE-82F9-40A6-8F25-A0599C525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9C32A44-65BE-4E50-B57F-40F70F0F6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1210BAD-6517-4B69-9957-4A96B63EE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28EA630-A8D1-41B2-A192-87C68DBF6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DC7DD0A-8900-44D2-ACC3-5BA55DC6B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F3D55D-BDAF-4568-B302-287E983B6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7011E7F-BA17-4517-978C-62A1CAC75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376F9B6-38DE-4DD5-86C1-3422118C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41C3734-DAEF-4A46-BEA1-D5AD3312C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477B67C-64B0-4276-A896-25046D11B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DFC2517-2C23-416A-816A-78BC0D55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0C33528-1E61-46AF-AB71-5D8A4421A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FEEF936-1B01-48F9-92E8-409D0D0AE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937AE8-840F-4140-9ABB-092572380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29BB531-A47E-49A2-B75C-12D80A405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9A5FD65-1327-4177-AE7B-43F621AF5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AE2EAE-6FC0-4C80-89B2-17458DB60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E40E8B-1E04-4754-94C9-ACE347819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FE685B0-23E4-4A55-97D5-8667B3690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2D75DC8-932A-4363-AFCC-31CD4672D1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Freeform: Shape 77">
            <a:extLst>
              <a:ext uri="{FF2B5EF4-FFF2-40B4-BE49-F238E27FC236}">
                <a16:creationId xmlns:a16="http://schemas.microsoft.com/office/drawing/2014/main" id="{00FA6579-9606-4A7A-8519-FBED9C6FA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971" y="1"/>
            <a:ext cx="12196969" cy="3200399"/>
          </a:xfrm>
          <a:custGeom>
            <a:avLst/>
            <a:gdLst>
              <a:gd name="connsiteX0" fmla="*/ 8951169 w 12179808"/>
              <a:gd name="connsiteY0" fmla="*/ 14 h 3200399"/>
              <a:gd name="connsiteX1" fmla="*/ 11653845 w 12179808"/>
              <a:gd name="connsiteY1" fmla="*/ 98641 h 3200399"/>
              <a:gd name="connsiteX2" fmla="*/ 12178450 w 12179808"/>
              <a:gd name="connsiteY2" fmla="*/ 134761 h 3200399"/>
              <a:gd name="connsiteX3" fmla="*/ 12178450 w 12179808"/>
              <a:gd name="connsiteY3" fmla="*/ 852282 h 3200399"/>
              <a:gd name="connsiteX4" fmla="*/ 12179808 w 12179808"/>
              <a:gd name="connsiteY4" fmla="*/ 852282 h 3200399"/>
              <a:gd name="connsiteX5" fmla="*/ 12179808 w 12179808"/>
              <a:gd name="connsiteY5" fmla="*/ 1752600 h 3200399"/>
              <a:gd name="connsiteX6" fmla="*/ 12179808 w 12179808"/>
              <a:gd name="connsiteY6" fmla="*/ 1981199 h 3200399"/>
              <a:gd name="connsiteX7" fmla="*/ 12179808 w 12179808"/>
              <a:gd name="connsiteY7" fmla="*/ 3200399 h 3200399"/>
              <a:gd name="connsiteX8" fmla="*/ 0 w 12179808"/>
              <a:gd name="connsiteY8" fmla="*/ 3200399 h 3200399"/>
              <a:gd name="connsiteX9" fmla="*/ 0 w 12179808"/>
              <a:gd name="connsiteY9" fmla="*/ 1981199 h 3200399"/>
              <a:gd name="connsiteX10" fmla="*/ 0 w 12179808"/>
              <a:gd name="connsiteY10" fmla="*/ 1752600 h 3200399"/>
              <a:gd name="connsiteX11" fmla="*/ 0 w 12179808"/>
              <a:gd name="connsiteY11" fmla="*/ 940776 h 3200399"/>
              <a:gd name="connsiteX12" fmla="*/ 0 w 12179808"/>
              <a:gd name="connsiteY12" fmla="*/ 852282 h 3200399"/>
              <a:gd name="connsiteX13" fmla="*/ 0 w 12179808"/>
              <a:gd name="connsiteY13" fmla="*/ 475166 h 3200399"/>
              <a:gd name="connsiteX14" fmla="*/ 8951169 w 12179808"/>
              <a:gd name="connsiteY14" fmla="*/ 14 h 320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79808" h="3200399">
                <a:moveTo>
                  <a:pt x="8951169" y="14"/>
                </a:moveTo>
                <a:cubicBezTo>
                  <a:pt x="9704520" y="748"/>
                  <a:pt x="10578586" y="29202"/>
                  <a:pt x="11653845" y="98641"/>
                </a:cubicBezTo>
                <a:lnTo>
                  <a:pt x="12178450" y="134761"/>
                </a:lnTo>
                <a:lnTo>
                  <a:pt x="12178450" y="852282"/>
                </a:lnTo>
                <a:lnTo>
                  <a:pt x="12179808" y="852282"/>
                </a:lnTo>
                <a:lnTo>
                  <a:pt x="12179808" y="1752600"/>
                </a:lnTo>
                <a:lnTo>
                  <a:pt x="12179808" y="1981199"/>
                </a:lnTo>
                <a:lnTo>
                  <a:pt x="12179808" y="3200399"/>
                </a:lnTo>
                <a:lnTo>
                  <a:pt x="0" y="3200399"/>
                </a:lnTo>
                <a:lnTo>
                  <a:pt x="0" y="1981199"/>
                </a:lnTo>
                <a:lnTo>
                  <a:pt x="0" y="1752600"/>
                </a:lnTo>
                <a:lnTo>
                  <a:pt x="0" y="940776"/>
                </a:lnTo>
                <a:lnTo>
                  <a:pt x="0" y="852282"/>
                </a:lnTo>
                <a:lnTo>
                  <a:pt x="0" y="475166"/>
                </a:lnTo>
                <a:cubicBezTo>
                  <a:pt x="4768989" y="475166"/>
                  <a:pt x="5812206" y="-3043"/>
                  <a:pt x="8951169" y="14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570B1-352B-4375-B400-E8B24045F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5" y="168613"/>
            <a:ext cx="10318738" cy="10857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32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9" name="Group 12">
            <a:extLst>
              <a:ext uri="{FF2B5EF4-FFF2-40B4-BE49-F238E27FC236}">
                <a16:creationId xmlns:a16="http://schemas.microsoft.com/office/drawing/2014/main" id="{43060158-CF22-466C-BAFE-10F57D7E5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7A53BF-F3CC-42D1-91FF-BAF2883EA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4">
              <a:extLst>
                <a:ext uri="{FF2B5EF4-FFF2-40B4-BE49-F238E27FC236}">
                  <a16:creationId xmlns:a16="http://schemas.microsoft.com/office/drawing/2014/main" id="{4CF21687-EA1C-4AFD-BC47-A2BA08FB0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276182-1DEF-466D-B618-513EE38E5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A937361-AFC6-4750-9A37-B6127E4A7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80667DF-2EE4-4252-8800-EAEE6829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E9BF1E8-4199-4E9F-BFD3-B9D64C743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503F9AF-0A16-4704-96F3-0CC638DE1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1AEB9FD-1A0C-4D28-8E6F-57E57D1F0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302323A-3DDD-4C21-A027-CFBC74181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FDA58D-139C-4C6B-AFF4-A7D08DF09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B2396F-31F5-46D6-BCF4-091F9EA03D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2A3F636-C80B-42A9-BCC0-2213B5921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F090533-7B4C-4733-9811-86F159EEA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A370ACA-B3D6-4E51-9A58-F2269077D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F33DF64-876A-4763-A1C7-D6BBA3A32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FAEBB5-3597-4D57-9638-1ECE86D93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18E2B9-9A8C-4EDC-9103-9968B8AEA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23FFACA-49BA-4201-BE8E-C50CD6B6E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30944A-95A0-4C0F-AC2F-1EEB9DC0E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A4C12CF-84C4-4BB8-8A61-123361D3E3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14DCCA7-1C50-41F6-8844-BC8FF4732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D38DFA8-9394-4246-A6C0-5DD2C1121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2EE7F3-26D5-48CE-A15B-967C29441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1AF1A33-5879-4E5F-B4AE-7A55C1EA4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1448F56-967D-482A-8B49-65EDF2E01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DB5C18D-3D54-4829-AEEF-EBA75BAA1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17E3847-C4EB-431E-8D48-C4F432956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24C2E57-D58D-43DE-852D-BD55DF974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41">
              <a:extLst>
                <a:ext uri="{FF2B5EF4-FFF2-40B4-BE49-F238E27FC236}">
                  <a16:creationId xmlns:a16="http://schemas.microsoft.com/office/drawing/2014/main" id="{2160E778-087F-430A-A045-7B8B21138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683F3FD-5713-45BA-86E1-E4CAF1502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43">
              <a:extLst>
                <a:ext uri="{FF2B5EF4-FFF2-40B4-BE49-F238E27FC236}">
                  <a16:creationId xmlns:a16="http://schemas.microsoft.com/office/drawing/2014/main" id="{A3F59E36-A5DB-40FE-A1A7-291E1D0CB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ight Triangle 45">
            <a:extLst>
              <a:ext uri="{FF2B5EF4-FFF2-40B4-BE49-F238E27FC236}">
                <a16:creationId xmlns:a16="http://schemas.microsoft.com/office/drawing/2014/main" id="{5505442D-1576-479B-8D52-2D858590C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2" y="4773496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BCC4C-8635-42B6-85DF-BFE9D4718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74" y="4746172"/>
            <a:ext cx="10498017" cy="1397231"/>
          </a:xfrm>
        </p:spPr>
        <p:txBody>
          <a:bodyPr anchor="t">
            <a:normAutofit/>
          </a:bodyPr>
          <a:lstStyle/>
          <a:p>
            <a:r>
              <a:rPr lang="en-US" dirty="0"/>
              <a:t>What about graph in Algorithm?</a:t>
            </a:r>
          </a:p>
        </p:txBody>
      </p:sp>
      <p:pic>
        <p:nvPicPr>
          <p:cNvPr id="5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AA164841-A100-45E6-8B7D-AE06E7F15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681" y="706778"/>
            <a:ext cx="4897659" cy="3265106"/>
          </a:xfrm>
        </p:spPr>
      </p:pic>
      <p:pic>
        <p:nvPicPr>
          <p:cNvPr id="4" name="Picture 4" descr="Shape, polygon&#10;&#10;Description automatically generated">
            <a:extLst>
              <a:ext uri="{FF2B5EF4-FFF2-40B4-BE49-F238E27FC236}">
                <a16:creationId xmlns:a16="http://schemas.microsoft.com/office/drawing/2014/main" id="{A1CE5AD1-E616-46BB-95AA-A1B329D8FB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654" y="714592"/>
            <a:ext cx="4508363" cy="32572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7D22E2-669A-4BC3-9E98-016E9EB5B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51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35AAF-90CD-43D4-9B06-469B8DA91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Components of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29D6-5969-42F4-ADF4-F25EED006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Vertices / Nodes:</a:t>
            </a:r>
            <a:endParaRPr lang="en-US" dirty="0">
              <a:ea typeface="+mn-lt"/>
              <a:cs typeface="+mn-lt"/>
            </a:endParaRPr>
          </a:p>
          <a:p>
            <a:pPr lvl="1">
              <a:buClr>
                <a:srgbClr val="77B2AA"/>
              </a:buClr>
            </a:pPr>
            <a:r>
              <a:rPr lang="en-US" dirty="0">
                <a:ea typeface="+mn-lt"/>
                <a:cs typeface="+mn-lt"/>
              </a:rPr>
              <a:t>Represented as set of vertices </a:t>
            </a:r>
          </a:p>
          <a:p>
            <a:pPr lvl="2" indent="0">
              <a:buClr>
                <a:srgbClr val="77B2AA"/>
              </a:buClr>
              <a:buNone/>
            </a:pPr>
            <a:r>
              <a:rPr lang="en-US" dirty="0">
                <a:ea typeface="+mn-lt"/>
                <a:cs typeface="+mn-lt"/>
              </a:rPr>
              <a:t>V = {P, Q, R, S}</a:t>
            </a:r>
            <a:endParaRPr lang="en-US" dirty="0"/>
          </a:p>
          <a:p>
            <a:pPr>
              <a:buClr>
                <a:srgbClr val="77B2AA"/>
              </a:buClr>
            </a:pPr>
            <a:r>
              <a:rPr lang="en-US" dirty="0"/>
              <a:t>Edges:</a:t>
            </a:r>
          </a:p>
          <a:p>
            <a:pPr lvl="1">
              <a:buClr>
                <a:srgbClr val="77B2AA"/>
              </a:buClr>
            </a:pPr>
            <a:r>
              <a:rPr lang="en-US" dirty="0">
                <a:ea typeface="+mn-lt"/>
                <a:cs typeface="+mn-lt"/>
              </a:rPr>
              <a:t>Represented as set of connection between vertices</a:t>
            </a:r>
          </a:p>
          <a:p>
            <a:pPr lvl="2" indent="0">
              <a:buClr>
                <a:srgbClr val="77B2AA"/>
              </a:buClr>
              <a:buNone/>
            </a:pPr>
            <a:r>
              <a:rPr lang="en-US" dirty="0">
                <a:ea typeface="+mn-lt"/>
                <a:cs typeface="+mn-lt"/>
              </a:rPr>
              <a:t>E = {{P, Q}, {Q, S}, {SR}}</a:t>
            </a:r>
          </a:p>
          <a:p>
            <a:r>
              <a:rPr lang="en-US" dirty="0"/>
              <a:t>Graph:</a:t>
            </a:r>
          </a:p>
          <a:p>
            <a:pPr lvl="1">
              <a:buClr>
                <a:srgbClr val="77B2AA"/>
              </a:buClr>
            </a:pPr>
            <a:r>
              <a:rPr lang="en-US" dirty="0"/>
              <a:t>Represented as the combination of vertices and edges</a:t>
            </a:r>
          </a:p>
          <a:p>
            <a:pPr lvl="2" indent="0">
              <a:buClr>
                <a:srgbClr val="77B2AA"/>
              </a:buClr>
              <a:buNone/>
            </a:pPr>
            <a:r>
              <a:rPr lang="en-US" dirty="0"/>
              <a:t>G = (V, E)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7F312ECF-4507-45D6-A760-D02A010071E5}"/>
              </a:ext>
            </a:extLst>
          </p:cNvPr>
          <p:cNvSpPr/>
          <p:nvPr/>
        </p:nvSpPr>
        <p:spPr>
          <a:xfrm>
            <a:off x="10310354" y="3722430"/>
            <a:ext cx="453341" cy="45334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9E8AA327-BB1F-4AF5-A41C-70FB487DC406}"/>
              </a:ext>
            </a:extLst>
          </p:cNvPr>
          <p:cNvSpPr/>
          <p:nvPr/>
        </p:nvSpPr>
        <p:spPr>
          <a:xfrm>
            <a:off x="10310353" y="5063163"/>
            <a:ext cx="453341" cy="45334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BDD6A22F-CF26-4133-858E-8E4ABB3BBE59}"/>
              </a:ext>
            </a:extLst>
          </p:cNvPr>
          <p:cNvSpPr/>
          <p:nvPr/>
        </p:nvSpPr>
        <p:spPr>
          <a:xfrm>
            <a:off x="9046784" y="3867113"/>
            <a:ext cx="453341" cy="45334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AE006CC1-9C05-4454-87CD-149F5EDE6830}"/>
              </a:ext>
            </a:extLst>
          </p:cNvPr>
          <p:cNvSpPr/>
          <p:nvPr/>
        </p:nvSpPr>
        <p:spPr>
          <a:xfrm>
            <a:off x="9326505" y="5092100"/>
            <a:ext cx="453341" cy="45334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P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00FB092-68D0-4759-B435-7948A9A037F9}"/>
              </a:ext>
            </a:extLst>
          </p:cNvPr>
          <p:cNvCxnSpPr/>
          <p:nvPr/>
        </p:nvCxnSpPr>
        <p:spPr>
          <a:xfrm>
            <a:off x="9269717" y="4302249"/>
            <a:ext cx="270076" cy="810228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552381-7F64-412C-B2C2-F24678850384}"/>
              </a:ext>
            </a:extLst>
          </p:cNvPr>
          <p:cNvCxnSpPr>
            <a:cxnSpLocks/>
          </p:cNvCxnSpPr>
          <p:nvPr/>
        </p:nvCxnSpPr>
        <p:spPr>
          <a:xfrm>
            <a:off x="9443338" y="4128629"/>
            <a:ext cx="954909" cy="1080303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1C3791-9D64-4695-97E5-73ABECC1EBDE}"/>
              </a:ext>
            </a:extLst>
          </p:cNvPr>
          <p:cNvCxnSpPr>
            <a:cxnSpLocks/>
          </p:cNvCxnSpPr>
          <p:nvPr/>
        </p:nvCxnSpPr>
        <p:spPr>
          <a:xfrm>
            <a:off x="10523640" y="4176857"/>
            <a:ext cx="28937" cy="945264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7FEEE454-1D19-4571-B6DC-0ACEB7719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53E2E6B2-82C1-4EE5-B65E-76AE3F9D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449" y="1719822"/>
            <a:ext cx="20669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38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ight Triangle 78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810332" y="-28672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E24CA8-BCC3-4432-AAC2-2E0119C07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071" y="722904"/>
            <a:ext cx="9821130" cy="10759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Types of Graphs</a:t>
            </a:r>
          </a:p>
        </p:txBody>
      </p:sp>
      <p:pic>
        <p:nvPicPr>
          <p:cNvPr id="4" name="Picture 4" descr="A picture containing watch, different&#10;&#10;Description automatically generated">
            <a:extLst>
              <a:ext uri="{FF2B5EF4-FFF2-40B4-BE49-F238E27FC236}">
                <a16:creationId xmlns:a16="http://schemas.microsoft.com/office/drawing/2014/main" id="{32CB8113-BB9F-41D9-AA5C-FC58884F8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668" y="2315475"/>
            <a:ext cx="8571819" cy="325729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421D8-2CCE-4B0A-9750-900021210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548A4-3AF0-4F06-A275-73C739FC6FEE}"/>
              </a:ext>
            </a:extLst>
          </p:cNvPr>
          <p:cNvSpPr txBox="1"/>
          <p:nvPr/>
        </p:nvSpPr>
        <p:spPr>
          <a:xfrm>
            <a:off x="1415970" y="5573209"/>
            <a:ext cx="414180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V = {s, v, t, w}</a:t>
            </a:r>
          </a:p>
          <a:p>
            <a:r>
              <a:rPr lang="en-US" dirty="0"/>
              <a:t>E = {{s, v}, {v, t}</a:t>
            </a:r>
            <a:r>
              <a:rPr lang="en-US" dirty="0">
                <a:ea typeface="+mn-lt"/>
                <a:cs typeface="+mn-lt"/>
              </a:rPr>
              <a:t>, {t, w}, {v, w}, {w, s}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E contains Unsorted order of vertices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E37E2D6-4047-499B-9E68-EFE59DC29F27}"/>
              </a:ext>
            </a:extLst>
          </p:cNvPr>
          <p:cNvSpPr txBox="1"/>
          <p:nvPr/>
        </p:nvSpPr>
        <p:spPr>
          <a:xfrm>
            <a:off x="6335210" y="5573208"/>
            <a:ext cx="414180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V = {s, v, t, w}</a:t>
            </a:r>
          </a:p>
          <a:p>
            <a:r>
              <a:rPr lang="en-US" dirty="0"/>
              <a:t>E = {(s, v), (s, w), (v, w), (v, t)</a:t>
            </a:r>
            <a:r>
              <a:rPr lang="en-US" dirty="0">
                <a:ea typeface="+mn-lt"/>
                <a:cs typeface="+mn-lt"/>
              </a:rPr>
              <a:t>, (w, t)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E contains Sorted order of vertices</a:t>
            </a:r>
          </a:p>
        </p:txBody>
      </p:sp>
    </p:spTree>
    <p:extLst>
      <p:ext uri="{BB962C8B-B14F-4D97-AF65-F5344CB8AC3E}">
        <p14:creationId xmlns:p14="http://schemas.microsoft.com/office/powerpoint/2010/main" val="28039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88" name="Freeform: Shape 87">
            <a:extLst>
              <a:ext uri="{FF2B5EF4-FFF2-40B4-BE49-F238E27FC236}">
                <a16:creationId xmlns:a16="http://schemas.microsoft.com/office/drawing/2014/main" id="{CFDF70F4-97B6-40D8-B1FA-9580DBD23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2244" y="224448"/>
            <a:ext cx="6857996" cy="6409096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Right Triangle 122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E24CA8-BCC3-4432-AAC2-2E0119C07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408027" cy="14424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Weighted Graph</a:t>
            </a:r>
          </a:p>
        </p:txBody>
      </p:sp>
      <p:sp>
        <p:nvSpPr>
          <p:cNvPr id="83" name="Content Placeholder 82">
            <a:extLst>
              <a:ext uri="{FF2B5EF4-FFF2-40B4-BE49-F238E27FC236}">
                <a16:creationId xmlns:a16="http://schemas.microsoft.com/office/drawing/2014/main" id="{D7F3C8EC-CC48-44CD-BF27-5279F56E6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4424633" cy="37919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Directed and undirected graph can have weight between vertices</a:t>
            </a:r>
          </a:p>
          <a:p>
            <a:pPr>
              <a:buClr>
                <a:srgbClr val="77B2AA"/>
              </a:buClr>
            </a:pPr>
            <a:r>
              <a:rPr lang="en-US" dirty="0"/>
              <a:t>The weight is also known as distance</a:t>
            </a:r>
          </a:p>
        </p:txBody>
      </p:sp>
      <p:pic>
        <p:nvPicPr>
          <p:cNvPr id="8" name="Picture 40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AFE1F69-93E7-46C2-AB49-F47FCA0FA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094" y="1424365"/>
            <a:ext cx="4401655" cy="401575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421D8-2CCE-4B0A-9750-900021210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649" y="6215870"/>
            <a:ext cx="979151" cy="41712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15108C-154A-4A5A-9C05-91A49A422BA7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24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4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7" name="Group 50">
            <a:extLst>
              <a:ext uri="{FF2B5EF4-FFF2-40B4-BE49-F238E27FC236}">
                <a16:creationId xmlns:a16="http://schemas.microsoft.com/office/drawing/2014/main" id="{45E01967-F4D7-4EA5-BD36-2B758026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BBDE918-D1B5-4D52-BAA0-9E54E519B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52">
              <a:extLst>
                <a:ext uri="{FF2B5EF4-FFF2-40B4-BE49-F238E27FC236}">
                  <a16:creationId xmlns:a16="http://schemas.microsoft.com/office/drawing/2014/main" id="{CDBCDDCB-0F5A-48EB-A6CF-CD71BBB55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76405B4-F361-413B-8900-5067B0CD3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DDE0E00-DAFA-46F9-884D-6480AF1F1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0B7C2C2-1C45-4297-B8C2-9644A2F63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7772957-8DE3-4A9C-A7DC-6DFDACF32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41040BF-A5E5-4896-AFF5-2C353199C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70A3F48-0B77-4B98-BA6D-E6DB8FF69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2B2F366-17D7-4698-8E11-DA36710B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FEE167-2BDA-4641-AE8A-E41082FF4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9CA4946-1750-4A15-89C1-D86CF115F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561A294-3670-461F-8D00-689977DB6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C61A0C6-F8AF-448A-AADE-558022BC4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C76A5AC-5A2F-466E-967A-16C98E9AFC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1102E1A-7EB8-48DF-BB31-9C394E8FB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EEA9D6D-2BE5-4BED-A11B-3C5F3F9C2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7D0129-2BD8-462F-A997-55F5E95F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43AE042-5B1A-403E-9140-EF0A803CF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4699C9E-2B33-46BD-B2B3-C65370E6E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83631D1-3226-4E75-B436-C4FDAD5B4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9831D71-AB4D-4E85-9329-D49B7DBFC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4CB9679-FC38-4727-96D5-09C9B0F69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0593DFE-8CBB-4B11-BF17-B42F38882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F50CBD1-38B0-450B-8A69-B3D7332B7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374C811-6DCA-4F8B-A4DA-3217E115E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A9BBC3B-1185-4831-8753-87BB12E5B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F9BCCD0-996C-46FA-BAF1-58048E699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820D353-31D7-420D-B0D7-29462531E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A9600EB-C36D-4BFE-AC99-84E583667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D0BCF96-FBD3-491A-8F68-7E0F73C92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EA6FAD1-77E1-42F8-9D4D-9EC243500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Freeform: Shape 83">
            <a:extLst>
              <a:ext uri="{FF2B5EF4-FFF2-40B4-BE49-F238E27FC236}">
                <a16:creationId xmlns:a16="http://schemas.microsoft.com/office/drawing/2014/main" id="{3118A898-7159-4EE0-971A-E5685A0E7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62" y="0"/>
            <a:ext cx="12188952" cy="3596860"/>
          </a:xfrm>
          <a:custGeom>
            <a:avLst/>
            <a:gdLst>
              <a:gd name="connsiteX0" fmla="*/ 0 w 12188952"/>
              <a:gd name="connsiteY0" fmla="*/ 0 h 3215754"/>
              <a:gd name="connsiteX1" fmla="*/ 12188952 w 12188952"/>
              <a:gd name="connsiteY1" fmla="*/ 0 h 3215754"/>
              <a:gd name="connsiteX2" fmla="*/ 12188952 w 12188952"/>
              <a:gd name="connsiteY2" fmla="*/ 2500867 h 3215754"/>
              <a:gd name="connsiteX3" fmla="*/ 0 w 12188952"/>
              <a:gd name="connsiteY3" fmla="*/ 3009882 h 321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3215754">
                <a:moveTo>
                  <a:pt x="0" y="0"/>
                </a:moveTo>
                <a:lnTo>
                  <a:pt x="12188952" y="0"/>
                </a:lnTo>
                <a:lnTo>
                  <a:pt x="12188952" y="2500867"/>
                </a:lnTo>
                <a:cubicBezTo>
                  <a:pt x="6094476" y="2500867"/>
                  <a:pt x="6094476" y="3679638"/>
                  <a:pt x="0" y="300988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6" descr="Blueprint of style of a map">
            <a:extLst>
              <a:ext uri="{FF2B5EF4-FFF2-40B4-BE49-F238E27FC236}">
                <a16:creationId xmlns:a16="http://schemas.microsoft.com/office/drawing/2014/main" id="{356027BB-5698-4A3A-950E-829B9DD8EE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l="17650" r="15739" b="-2"/>
          <a:stretch/>
        </p:blipFill>
        <p:spPr>
          <a:xfrm>
            <a:off x="8118977" y="10"/>
            <a:ext cx="4063761" cy="3050450"/>
          </a:xfrm>
          <a:custGeom>
            <a:avLst/>
            <a:gdLst/>
            <a:ahLst/>
            <a:cxnLst/>
            <a:rect l="l" t="t" r="r" b="b"/>
            <a:pathLst>
              <a:path w="4063761" h="3050460">
                <a:moveTo>
                  <a:pt x="0" y="0"/>
                </a:moveTo>
                <a:lnTo>
                  <a:pt x="4063761" y="0"/>
                </a:lnTo>
                <a:lnTo>
                  <a:pt x="4063761" y="2797303"/>
                </a:lnTo>
                <a:lnTo>
                  <a:pt x="3517625" y="2801010"/>
                </a:lnTo>
                <a:cubicBezTo>
                  <a:pt x="2265177" y="2818312"/>
                  <a:pt x="1286133" y="2893642"/>
                  <a:pt x="452904" y="2991556"/>
                </a:cubicBezTo>
                <a:lnTo>
                  <a:pt x="0" y="3050460"/>
                </a:lnTo>
                <a:close/>
              </a:path>
            </a:pathLst>
          </a:custGeom>
        </p:spPr>
      </p:pic>
      <p:pic>
        <p:nvPicPr>
          <p:cNvPr id="4" name="Picture 4" descr="World map formed by people united">
            <a:extLst>
              <a:ext uri="{FF2B5EF4-FFF2-40B4-BE49-F238E27FC236}">
                <a16:creationId xmlns:a16="http://schemas.microsoft.com/office/drawing/2014/main" id="{9E5036BF-646E-44AD-B06F-7FEFF3157A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l="17437" r="15522" b="2"/>
          <a:stretch/>
        </p:blipFill>
        <p:spPr>
          <a:xfrm>
            <a:off x="4056381" y="1"/>
            <a:ext cx="4063761" cy="3576271"/>
          </a:xfrm>
          <a:custGeom>
            <a:avLst/>
            <a:gdLst/>
            <a:ahLst/>
            <a:cxnLst/>
            <a:rect l="l" t="t" r="r" b="b"/>
            <a:pathLst>
              <a:path w="4063761" h="3576271">
                <a:moveTo>
                  <a:pt x="0" y="0"/>
                </a:moveTo>
                <a:lnTo>
                  <a:pt x="4063761" y="0"/>
                </a:lnTo>
                <a:lnTo>
                  <a:pt x="4063761" y="3050309"/>
                </a:lnTo>
                <a:lnTo>
                  <a:pt x="3834038" y="3080186"/>
                </a:lnTo>
                <a:cubicBezTo>
                  <a:pt x="2530629" y="3265201"/>
                  <a:pt x="1548609" y="3486824"/>
                  <a:pt x="245201" y="3566492"/>
                </a:cubicBezTo>
                <a:lnTo>
                  <a:pt x="0" y="3576271"/>
                </a:lnTo>
                <a:close/>
              </a:path>
            </a:pathLst>
          </a:custGeom>
        </p:spPr>
      </p:pic>
      <p:pic>
        <p:nvPicPr>
          <p:cNvPr id="5" name="Picture 5" descr="Pins in a map">
            <a:extLst>
              <a:ext uri="{FF2B5EF4-FFF2-40B4-BE49-F238E27FC236}">
                <a16:creationId xmlns:a16="http://schemas.microsoft.com/office/drawing/2014/main" id="{96BDCC00-A5CF-4C53-B5D1-0910C325A6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</a:blip>
          <a:srcRect l="12788" r="11938" b="-3"/>
          <a:stretch/>
        </p:blipFill>
        <p:spPr>
          <a:xfrm>
            <a:off x="1524" y="1"/>
            <a:ext cx="4056023" cy="3596861"/>
          </a:xfrm>
          <a:custGeom>
            <a:avLst/>
            <a:gdLst/>
            <a:ahLst/>
            <a:cxnLst/>
            <a:rect l="l" t="t" r="r" b="b"/>
            <a:pathLst>
              <a:path w="4056023" h="3596861">
                <a:moveTo>
                  <a:pt x="0" y="0"/>
                </a:moveTo>
                <a:lnTo>
                  <a:pt x="4056023" y="0"/>
                </a:lnTo>
                <a:lnTo>
                  <a:pt x="4056023" y="3576224"/>
                </a:lnTo>
                <a:lnTo>
                  <a:pt x="3618595" y="3593670"/>
                </a:lnTo>
                <a:cubicBezTo>
                  <a:pt x="2666333" y="3611930"/>
                  <a:pt x="1523619" y="3553872"/>
                  <a:pt x="0" y="336659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DFB33A-2182-4499-BB59-659C0AA9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61418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Applications of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B48EE-3B1F-48E7-A20D-ABA7AD0FF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113" y="3971878"/>
            <a:ext cx="8342174" cy="217152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Road networks, navigation</a:t>
            </a:r>
          </a:p>
          <a:p>
            <a:pPr>
              <a:buClr>
                <a:srgbClr val="77B2AA"/>
              </a:buClr>
            </a:pPr>
            <a:r>
              <a:rPr lang="en-US" dirty="0"/>
              <a:t>The World Wide Web</a:t>
            </a:r>
          </a:p>
          <a:p>
            <a:pPr>
              <a:buClr>
                <a:srgbClr val="77B2AA"/>
              </a:buClr>
            </a:pPr>
            <a:r>
              <a:rPr lang="en-US" dirty="0"/>
              <a:t>Social Networks</a:t>
            </a:r>
          </a:p>
          <a:p>
            <a:pPr>
              <a:buClr>
                <a:srgbClr val="77B2AA"/>
              </a:buClr>
            </a:pPr>
            <a:r>
              <a:rPr lang="en-US" dirty="0"/>
              <a:t>Puzzle solving </a:t>
            </a:r>
          </a:p>
          <a:p>
            <a:pPr>
              <a:buClr>
                <a:srgbClr val="77B2AA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97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05" name="Freeform: Shape 104">
            <a:extLst>
              <a:ext uri="{FF2B5EF4-FFF2-40B4-BE49-F238E27FC236}">
                <a16:creationId xmlns:a16="http://schemas.microsoft.com/office/drawing/2014/main" id="{CFDF70F4-97B6-40D8-B1FA-9580DBD23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2244" y="224448"/>
            <a:ext cx="6857996" cy="6409096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Right Triangle 139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64E62-1CAC-46C7-9A35-90378A496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408027" cy="1442463"/>
          </a:xfrm>
        </p:spPr>
        <p:txBody>
          <a:bodyPr>
            <a:normAutofit/>
          </a:bodyPr>
          <a:lstStyle/>
          <a:p>
            <a:r>
              <a:rPr lang="en-US" dirty="0"/>
              <a:t>Notation for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106CA-1F91-4709-85CC-934AF5C28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4424633" cy="37919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+mn-lt"/>
                <a:cs typeface="+mn-lt"/>
              </a:rPr>
              <a:t>For a graph G = (V, E) with vertex set V and edge set E: </a:t>
            </a:r>
          </a:p>
          <a:p>
            <a:pPr lvl="1">
              <a:buClr>
                <a:srgbClr val="77B2AA"/>
              </a:buClr>
            </a:pPr>
            <a:r>
              <a:rPr lang="en-US">
                <a:ea typeface="+mn-lt"/>
                <a:cs typeface="+mn-lt"/>
              </a:rPr>
              <a:t>n = |V| denotes the number of vertices. </a:t>
            </a:r>
          </a:p>
          <a:p>
            <a:pPr lvl="1"/>
            <a:r>
              <a:rPr lang="en-US">
                <a:ea typeface="+mn-lt"/>
                <a:cs typeface="+mn-lt"/>
              </a:rPr>
              <a:t>m = |E| denotes the number of edges.</a:t>
            </a:r>
          </a:p>
          <a:p>
            <a:pPr lvl="1">
              <a:buClr>
                <a:srgbClr val="77B2AA"/>
              </a:buClr>
            </a:pPr>
            <a:endParaRPr lang="en-US"/>
          </a:p>
          <a:p>
            <a:pPr>
              <a:buClr>
                <a:srgbClr val="77B2AA"/>
              </a:buClr>
            </a:pPr>
            <a:r>
              <a:rPr lang="en-US"/>
              <a:t>In the figure,</a:t>
            </a:r>
          </a:p>
          <a:p>
            <a:pPr lvl="1">
              <a:buClr>
                <a:srgbClr val="77B2AA"/>
              </a:buClr>
            </a:pPr>
            <a:r>
              <a:rPr lang="en-US"/>
              <a:t>n = number of vertices = 4</a:t>
            </a:r>
          </a:p>
          <a:p>
            <a:pPr lvl="1">
              <a:buClr>
                <a:srgbClr val="77B2AA"/>
              </a:buClr>
            </a:pPr>
            <a:r>
              <a:rPr lang="en-US"/>
              <a:t>m = number of edges = 5</a:t>
            </a:r>
          </a:p>
        </p:txBody>
      </p:sp>
      <p:pic>
        <p:nvPicPr>
          <p:cNvPr id="46" name="Picture 46" descr="Diagram&#10;&#10;Description automatically generated">
            <a:extLst>
              <a:ext uri="{FF2B5EF4-FFF2-40B4-BE49-F238E27FC236}">
                <a16:creationId xmlns:a16="http://schemas.microsoft.com/office/drawing/2014/main" id="{78A74081-FC05-4978-9BD1-8C5C270EC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094" y="1919174"/>
            <a:ext cx="4401655" cy="302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3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" name="Rectangle 20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206" name="Freeform: Shape 205">
            <a:extLst>
              <a:ext uri="{FF2B5EF4-FFF2-40B4-BE49-F238E27FC236}">
                <a16:creationId xmlns:a16="http://schemas.microsoft.com/office/drawing/2014/main" id="{CFDF70F4-97B6-40D8-B1FA-9580DBD23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2244" y="224448"/>
            <a:ext cx="6857996" cy="6409096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Right Triangle 240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E317A-E4EF-484D-B428-3AFBA5E1B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408027" cy="1442463"/>
          </a:xfrm>
        </p:spPr>
        <p:txBody>
          <a:bodyPr>
            <a:normAutofit/>
          </a:bodyPr>
          <a:lstStyle/>
          <a:p>
            <a:r>
              <a:rPr lang="en-US" sz="4100"/>
              <a:t>Minimum &amp; Maximum number of Edges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A7260E-73A1-42B2-8B3E-96FF7FF39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4424633" cy="379191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77B2AA"/>
              </a:buClr>
            </a:pPr>
            <a:r>
              <a:rPr lang="en-US" dirty="0"/>
              <a:t>Assume the following properties:</a:t>
            </a:r>
          </a:p>
          <a:p>
            <a:pPr marL="685800" lvl="1" indent="-457200">
              <a:buClr>
                <a:srgbClr val="77B2AA"/>
              </a:buClr>
              <a:buAutoNum type="arabicPeriod"/>
            </a:pPr>
            <a:r>
              <a:rPr lang="en-US" dirty="0"/>
              <a:t>The graph is undirected</a:t>
            </a:r>
          </a:p>
          <a:p>
            <a:pPr marL="685800" lvl="1" indent="-457200">
              <a:buClr>
                <a:srgbClr val="77B2AA"/>
              </a:buClr>
              <a:buAutoNum type="arabicPeriod"/>
            </a:pPr>
            <a:r>
              <a:rPr lang="en-US" dirty="0"/>
              <a:t>The graph is connected</a:t>
            </a:r>
          </a:p>
          <a:p>
            <a:pPr marL="685800" lvl="1" indent="-457200">
              <a:buClr>
                <a:srgbClr val="77B2AA"/>
              </a:buClr>
              <a:buAutoNum type="arabicPeriod"/>
            </a:pPr>
            <a:r>
              <a:rPr lang="en-US" dirty="0"/>
              <a:t>There are no parallel edges between vertices</a:t>
            </a: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B0F945F-586B-42A7-8D59-D5AD5C5C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998" y="721082"/>
            <a:ext cx="3727846" cy="54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55494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DarkSeedLeftStep">
      <a:dk1>
        <a:srgbClr val="000000"/>
      </a:dk1>
      <a:lt1>
        <a:srgbClr val="FFFFFF"/>
      </a:lt1>
      <a:dk2>
        <a:srgbClr val="1E3532"/>
      </a:dk2>
      <a:lt2>
        <a:srgbClr val="E7E8E2"/>
      </a:lt2>
      <a:accent1>
        <a:srgbClr val="5D4DC3"/>
      </a:accent1>
      <a:accent2>
        <a:srgbClr val="3B5CB1"/>
      </a:accent2>
      <a:accent3>
        <a:srgbClr val="4D9FC3"/>
      </a:accent3>
      <a:accent4>
        <a:srgbClr val="3BB1A4"/>
      </a:accent4>
      <a:accent5>
        <a:srgbClr val="48B77C"/>
      </a:accent5>
      <a:accent6>
        <a:srgbClr val="3BB141"/>
      </a:accent6>
      <a:hlink>
        <a:srgbClr val="319470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</TotalTime>
  <Words>1378</Words>
  <Application>Microsoft Office PowerPoint</Application>
  <PresentationFormat>Widescreen</PresentationFormat>
  <Paragraphs>174</Paragraphs>
  <Slides>27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CosineVTI</vt:lpstr>
      <vt:lpstr>Graph Algorithms</vt:lpstr>
      <vt:lpstr>Graph in Mathematics or in normal use</vt:lpstr>
      <vt:lpstr>What about graph in Algorithm?</vt:lpstr>
      <vt:lpstr>Components of a graph</vt:lpstr>
      <vt:lpstr>Types of Graphs</vt:lpstr>
      <vt:lpstr>Weighted Graph</vt:lpstr>
      <vt:lpstr>Applications of Graph</vt:lpstr>
      <vt:lpstr>Notation for Graphs</vt:lpstr>
      <vt:lpstr>Minimum &amp; Maximum number of Edges</vt:lpstr>
      <vt:lpstr>Quick Quiz</vt:lpstr>
      <vt:lpstr>Quiz Solution</vt:lpstr>
      <vt:lpstr>Sparse and Dense Graphs</vt:lpstr>
      <vt:lpstr>In-degree and out-degree</vt:lpstr>
      <vt:lpstr>Graph Representation</vt:lpstr>
      <vt:lpstr>Adjacency-list representation</vt:lpstr>
      <vt:lpstr>Adjacency-list space requirement</vt:lpstr>
      <vt:lpstr>Adjacency-matrix  representation</vt:lpstr>
      <vt:lpstr>Adjacency-matrix  space requirement</vt:lpstr>
      <vt:lpstr>Comparing the representations</vt:lpstr>
      <vt:lpstr>Graph Search</vt:lpstr>
      <vt:lpstr>Applications of Graph Search</vt:lpstr>
      <vt:lpstr>Breadth-first Search</vt:lpstr>
      <vt:lpstr>BFS Algorithm</vt:lpstr>
      <vt:lpstr>PowerPoint Presentation</vt:lpstr>
      <vt:lpstr>Challenge Solving Session Live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Shovon, Ahmedur Rahman</cp:lastModifiedBy>
  <cp:revision>982</cp:revision>
  <dcterms:created xsi:type="dcterms:W3CDTF">2022-02-02T15:29:19Z</dcterms:created>
  <dcterms:modified xsi:type="dcterms:W3CDTF">2022-09-03T01:14:54Z</dcterms:modified>
</cp:coreProperties>
</file>